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63" r:id="rId3"/>
  </p:sldMasterIdLst>
  <p:notesMasterIdLst>
    <p:notesMasterId r:id="rId1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5854700" cy="3295650"/>
  <p:notesSz cx="5854700" cy="3295650"/>
  <p:embeddedFontLst>
    <p:embeddedFont>
      <p:font typeface="Palatino Linotype" panose="02040502050505030304"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AQ0T5vBdayBZHf8WdeNsNKPFCZ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238" d="100"/>
          <a:sy n="238" d="100"/>
        </p:scale>
        <p:origin x="414" y="174"/>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font" Target="fonts/font2.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75975" y="247150"/>
            <a:ext cx="3903325" cy="12358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585450" y="1565425"/>
            <a:ext cx="4683750" cy="148302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uaex.co1.qualtrics.com/jfe/form/SV_bKI5iZA5ER9U56K"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06d69b6840_1_0:notes"/>
          <p:cNvSpPr>
            <a:spLocks noGrp="1" noRot="1" noChangeAspect="1"/>
          </p:cNvSpPr>
          <p:nvPr>
            <p:ph type="sldImg" idx="2"/>
          </p:nvPr>
        </p:nvSpPr>
        <p:spPr>
          <a:xfrm>
            <a:off x="1939925" y="412750"/>
            <a:ext cx="1974850" cy="1111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7" name="Google Shape;127;g306d69b6840_1_0:notes"/>
          <p:cNvSpPr txBox="1">
            <a:spLocks noGrp="1"/>
          </p:cNvSpPr>
          <p:nvPr>
            <p:ph type="body" idx="1"/>
          </p:nvPr>
        </p:nvSpPr>
        <p:spPr>
          <a:xfrm>
            <a:off x="585788" y="1585913"/>
            <a:ext cx="4683000" cy="129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US" b="1" i="1"/>
              <a:t>DO:</a:t>
            </a:r>
            <a:r>
              <a:rPr lang="en-US" i="1"/>
              <a:t> Welcome the group. Conduct any housekeeping items or make any announcements needed.</a:t>
            </a:r>
            <a:endParaRPr/>
          </a:p>
          <a:p>
            <a:pPr marL="0" lvl="0" indent="0" algn="l" rtl="0">
              <a:lnSpc>
                <a:spcPct val="100000"/>
              </a:lnSpc>
              <a:spcBef>
                <a:spcPts val="0"/>
              </a:spcBef>
              <a:spcAft>
                <a:spcPts val="0"/>
              </a:spcAft>
              <a:buClr>
                <a:schemeClr val="dk1"/>
              </a:buClr>
              <a:buSzPts val="1200"/>
              <a:buFont typeface="Arial"/>
              <a:buNone/>
            </a:pPr>
            <a:endParaRPr i="1"/>
          </a:p>
          <a:p>
            <a:pPr marL="0" lvl="0" indent="0" algn="l" rtl="0">
              <a:lnSpc>
                <a:spcPct val="100000"/>
              </a:lnSpc>
              <a:spcBef>
                <a:spcPts val="0"/>
              </a:spcBef>
              <a:spcAft>
                <a:spcPts val="0"/>
              </a:spcAft>
              <a:buClr>
                <a:schemeClr val="dk1"/>
              </a:buClr>
              <a:buSzPts val="1200"/>
              <a:buFont typeface="Arial"/>
              <a:buNone/>
            </a:pPr>
            <a:r>
              <a:rPr lang="en-US" b="1" i="1"/>
              <a:t>SAY: </a:t>
            </a:r>
            <a:r>
              <a:rPr lang="en-US" b="0" i="0"/>
              <a:t>Share that this program and resource was developed by a group of Extension faculty/educators from 10 Universities who are part of the Financial Security for All Community of Practice and the Climate Change Impacts on Family Resoruce management (CCI FRM) sub-group. (The list of contributors will be shared at the end of the ppt)</a:t>
            </a:r>
            <a:endParaRPr b="1" i="1"/>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US"/>
              <a:t>Feel free to add your Extension service logo in the upper lefthand corner</a:t>
            </a:r>
            <a:endParaRPr/>
          </a:p>
        </p:txBody>
      </p:sp>
      <p:sp>
        <p:nvSpPr>
          <p:cNvPr id="128" name="Google Shape;128;g306d69b6840_1_0:notes"/>
          <p:cNvSpPr txBox="1">
            <a:spLocks noGrp="1"/>
          </p:cNvSpPr>
          <p:nvPr>
            <p:ph type="sldNum" idx="12"/>
          </p:nvPr>
        </p:nvSpPr>
        <p:spPr>
          <a:xfrm>
            <a:off x="3316288" y="3130550"/>
            <a:ext cx="2536800" cy="165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06d69b6840_1_91: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g306d69b6840_1_91:notes"/>
          <p:cNvSpPr txBox="1">
            <a:spLocks noGrp="1"/>
          </p:cNvSpPr>
          <p:nvPr>
            <p:ph type="body" idx="1"/>
          </p:nvPr>
        </p:nvSpPr>
        <p:spPr>
          <a:xfrm>
            <a:off x="585788" y="1585913"/>
            <a:ext cx="4683000" cy="129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200"/>
              <a:buFont typeface="Arial"/>
              <a:buNone/>
            </a:pPr>
            <a:r>
              <a:rPr lang="en-US" b="1">
                <a:solidFill>
                  <a:srgbClr val="000000"/>
                </a:solidFill>
              </a:rPr>
              <a:t>SAY: </a:t>
            </a:r>
            <a:r>
              <a:rPr lang="en-US">
                <a:solidFill>
                  <a:srgbClr val="000000"/>
                </a:solidFill>
              </a:rPr>
              <a:t>We are excited to have you with us today for our program on 52 ways to climate proof your finances. </a:t>
            </a:r>
            <a:endParaRPr/>
          </a:p>
          <a:p>
            <a:pPr marL="0" lvl="0" indent="0" algn="l" rtl="0">
              <a:lnSpc>
                <a:spcPct val="100000"/>
              </a:lnSpc>
              <a:spcBef>
                <a:spcPts val="0"/>
              </a:spcBef>
              <a:spcAft>
                <a:spcPts val="0"/>
              </a:spcAft>
              <a:buClr>
                <a:schemeClr val="dk1"/>
              </a:buClr>
              <a:buSzPts val="1200"/>
              <a:buFont typeface="Arial"/>
              <a:buNone/>
            </a:pPr>
            <a:endParaRPr i="1">
              <a:solidFill>
                <a:srgbClr val="000000"/>
              </a:solidFill>
            </a:endParaRPr>
          </a:p>
          <a:p>
            <a:pPr marL="0" lvl="0" indent="0" algn="l" rtl="0">
              <a:lnSpc>
                <a:spcPct val="100000"/>
              </a:lnSpc>
              <a:spcBef>
                <a:spcPts val="0"/>
              </a:spcBef>
              <a:spcAft>
                <a:spcPts val="0"/>
              </a:spcAft>
              <a:buClr>
                <a:srgbClr val="000000"/>
              </a:buClr>
              <a:buSzPts val="1200"/>
              <a:buFont typeface="Arial"/>
              <a:buNone/>
            </a:pPr>
            <a:r>
              <a:rPr lang="en-US" b="1" i="1">
                <a:solidFill>
                  <a:srgbClr val="000000"/>
                </a:solidFill>
              </a:rPr>
              <a:t>DO: </a:t>
            </a:r>
            <a:r>
              <a:rPr lang="en-US" i="1">
                <a:solidFill>
                  <a:srgbClr val="000000"/>
                </a:solidFill>
              </a:rPr>
              <a:t>Introduce yourself and your organization.</a:t>
            </a:r>
            <a:endParaRPr/>
          </a:p>
          <a:p>
            <a:pPr marL="0" lvl="0" indent="0" algn="l" rtl="0">
              <a:lnSpc>
                <a:spcPct val="100000"/>
              </a:lnSpc>
              <a:spcBef>
                <a:spcPts val="0"/>
              </a:spcBef>
              <a:spcAft>
                <a:spcPts val="0"/>
              </a:spcAft>
              <a:buClr>
                <a:schemeClr val="dk1"/>
              </a:buClr>
              <a:buSzPts val="1200"/>
              <a:buFont typeface="Arial"/>
              <a:buNone/>
            </a:pPr>
            <a:endParaRPr i="1">
              <a:solidFill>
                <a:srgbClr val="000000"/>
              </a:solidFill>
            </a:endParaRPr>
          </a:p>
          <a:p>
            <a:pPr marL="0" lvl="0" indent="0" algn="l" rtl="0">
              <a:lnSpc>
                <a:spcPct val="100000"/>
              </a:lnSpc>
              <a:spcBef>
                <a:spcPts val="0"/>
              </a:spcBef>
              <a:spcAft>
                <a:spcPts val="0"/>
              </a:spcAft>
              <a:buClr>
                <a:srgbClr val="000000"/>
              </a:buClr>
              <a:buSzPts val="1200"/>
              <a:buFont typeface="Arial"/>
              <a:buNone/>
            </a:pPr>
            <a:r>
              <a:rPr lang="en-US" b="1">
                <a:solidFill>
                  <a:srgbClr val="000000"/>
                </a:solidFill>
              </a:rPr>
              <a:t>SAY: </a:t>
            </a:r>
            <a:r>
              <a:rPr lang="en-US">
                <a:solidFill>
                  <a:srgbClr val="000000"/>
                </a:solidFill>
              </a:rPr>
              <a:t>During our time together there are three objectives I want us to accomplish. At the end of this presentation, you'll be able to understand how climate change impacts personal finances. But more than that, you'll be able to identify action steps to climate proof your own personal finances. Finally, we will work together to create a personal action plan. This action plan is going to outline action steps and documents needed to complete specific task in the publication we will be using today.</a:t>
            </a:r>
            <a:endParaRPr/>
          </a:p>
          <a:p>
            <a:pPr marL="0" lvl="0" indent="0" algn="l" rtl="0">
              <a:lnSpc>
                <a:spcPct val="100000"/>
              </a:lnSpc>
              <a:spcBef>
                <a:spcPts val="0"/>
              </a:spcBef>
              <a:spcAft>
                <a:spcPts val="0"/>
              </a:spcAft>
              <a:buSzPts val="1100"/>
              <a:buNone/>
            </a:pPr>
            <a:endParaRPr/>
          </a:p>
        </p:txBody>
      </p:sp>
      <p:sp>
        <p:nvSpPr>
          <p:cNvPr id="139" name="Google Shape;139;g306d69b6840_1_91:notes"/>
          <p:cNvSpPr txBox="1">
            <a:spLocks noGrp="1"/>
          </p:cNvSpPr>
          <p:nvPr>
            <p:ph type="sldNum" idx="12"/>
          </p:nvPr>
        </p:nvSpPr>
        <p:spPr>
          <a:xfrm>
            <a:off x="3316288" y="3130550"/>
            <a:ext cx="2536800" cy="165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06d69b6840_1_390: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g306d69b6840_1_390:notes"/>
          <p:cNvSpPr txBox="1">
            <a:spLocks noGrp="1"/>
          </p:cNvSpPr>
          <p:nvPr>
            <p:ph type="body" idx="1"/>
          </p:nvPr>
        </p:nvSpPr>
        <p:spPr>
          <a:xfrm>
            <a:off x="585788" y="1585913"/>
            <a:ext cx="4683000" cy="129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US" b="1"/>
              <a:t>SAY: </a:t>
            </a:r>
            <a:r>
              <a:rPr lang="en-US"/>
              <a:t>Whether you use the term "climate change", "climate emergency", "changing weather patterns", or others, the changes were are seeing in our climate today are substantial and escalating. These changes are due in part to the increased frequency and severity of weather events, rising sea levels, and higher temperatures (U.S. Department of the Treasury, 2023). </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a:t>The Fifth National Climate Assessment (USGCRP, 2023) reports an increase in the severity, extent, and frequency of multiple types of extreme events including heat waves, droughts, large rainfalls causing flood risks, hurricanes, and wildfires. </a:t>
            </a:r>
            <a:endParaRPr/>
          </a:p>
          <a:p>
            <a:pPr marL="0" lvl="0" indent="0" algn="l" rtl="0">
              <a:lnSpc>
                <a:spcPct val="100000"/>
              </a:lnSpc>
              <a:spcBef>
                <a:spcPts val="0"/>
              </a:spcBef>
              <a:spcAft>
                <a:spcPts val="0"/>
              </a:spcAft>
              <a:buClr>
                <a:schemeClr val="dk1"/>
              </a:buClr>
              <a:buSzPts val="1200"/>
              <a:buFont typeface="Arial"/>
              <a:buNone/>
            </a:pPr>
            <a:endParaRPr/>
          </a:p>
          <a:p>
            <a:pPr marL="0" lvl="0" indent="0" algn="l" rtl="0">
              <a:lnSpc>
                <a:spcPct val="100000"/>
              </a:lnSpc>
              <a:spcBef>
                <a:spcPts val="0"/>
              </a:spcBef>
              <a:spcAft>
                <a:spcPts val="0"/>
              </a:spcAft>
              <a:buClr>
                <a:schemeClr val="dk1"/>
              </a:buClr>
              <a:buSzPts val="1200"/>
              <a:buFont typeface="Arial"/>
              <a:buNone/>
            </a:pPr>
            <a:r>
              <a:rPr lang="en-US"/>
              <a:t>American families are increasingly vulnerable to climate-related risks, which have cascading effects on household finances. The US Department of Treasury has encouraged families to enhance their financial well-being or resilience by taking action now.</a:t>
            </a:r>
            <a:endParaRPr/>
          </a:p>
          <a:p>
            <a:pPr marL="0" lvl="0" indent="0" algn="l" rtl="0">
              <a:lnSpc>
                <a:spcPct val="100000"/>
              </a:lnSpc>
              <a:spcBef>
                <a:spcPts val="0"/>
              </a:spcBef>
              <a:spcAft>
                <a:spcPts val="0"/>
              </a:spcAft>
              <a:buSzPts val="1100"/>
              <a:buNone/>
            </a:pPr>
            <a:endParaRPr/>
          </a:p>
        </p:txBody>
      </p:sp>
      <p:sp>
        <p:nvSpPr>
          <p:cNvPr id="147" name="Google Shape;147;g306d69b6840_1_390:notes"/>
          <p:cNvSpPr txBox="1">
            <a:spLocks noGrp="1"/>
          </p:cNvSpPr>
          <p:nvPr>
            <p:ph type="sldNum" idx="12"/>
          </p:nvPr>
        </p:nvSpPr>
        <p:spPr>
          <a:xfrm>
            <a:off x="3316288" y="3130550"/>
            <a:ext cx="2536800" cy="165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306d69b6840_1_50: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306d69b6840_1_50:notes"/>
          <p:cNvSpPr txBox="1">
            <a:spLocks noGrp="1"/>
          </p:cNvSpPr>
          <p:nvPr>
            <p:ph type="body" idx="1"/>
          </p:nvPr>
        </p:nvSpPr>
        <p:spPr>
          <a:xfrm>
            <a:off x="585788" y="1585913"/>
            <a:ext cx="4683000" cy="129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US" b="1" i="1"/>
              <a:t>DO:</a:t>
            </a:r>
            <a:r>
              <a:rPr lang="en-US" i="1"/>
              <a:t> Lead the group in a brainstorming activity using the three questions above as a guide. Allow time for discussion</a:t>
            </a:r>
            <a:endParaRPr/>
          </a:p>
        </p:txBody>
      </p:sp>
      <p:sp>
        <p:nvSpPr>
          <p:cNvPr id="155" name="Google Shape;155;g306d69b6840_1_50:notes"/>
          <p:cNvSpPr txBox="1">
            <a:spLocks noGrp="1"/>
          </p:cNvSpPr>
          <p:nvPr>
            <p:ph type="sldNum" idx="12"/>
          </p:nvPr>
        </p:nvSpPr>
        <p:spPr>
          <a:xfrm>
            <a:off x="3316288" y="3130550"/>
            <a:ext cx="2536800" cy="165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5:notes"/>
          <p:cNvSpPr txBox="1">
            <a:spLocks noGrp="1"/>
          </p:cNvSpPr>
          <p:nvPr>
            <p:ph type="body" idx="1"/>
          </p:nvPr>
        </p:nvSpPr>
        <p:spPr>
          <a:xfrm>
            <a:off x="585450" y="1565425"/>
            <a:ext cx="4683750" cy="1483025"/>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Clr>
                <a:schemeClr val="dk1"/>
              </a:buClr>
              <a:buSzPts val="1100"/>
              <a:buFont typeface="Arial"/>
              <a:buNone/>
            </a:pPr>
            <a:r>
              <a:rPr lang="en-US" sz="1200" b="1" i="1">
                <a:solidFill>
                  <a:schemeClr val="dk1"/>
                </a:solidFill>
              </a:rPr>
              <a:t>DO:</a:t>
            </a:r>
            <a:r>
              <a:rPr lang="en-US" sz="1200" i="1">
                <a:solidFill>
                  <a:schemeClr val="dk1"/>
                </a:solidFill>
              </a:rPr>
              <a:t> Distribute tool providing one per participant. If teaching virtually, ask participants to download the resource if they haven’t already: </a:t>
            </a:r>
            <a:r>
              <a:rPr lang="en-US" sz="1200">
                <a:solidFill>
                  <a:schemeClr val="dk1"/>
                </a:solidFill>
              </a:rPr>
              <a:t>https://extensiondisaster.net/resource-dashboard/52-ways-to-climate-proof-your-finances/. You can also use this shortened URL to direct participants to the toolkit: https://z.umn.edu/52Ways </a:t>
            </a:r>
            <a:endParaRPr/>
          </a:p>
          <a:p>
            <a:pPr marL="0" lvl="0" indent="0" algn="l" rtl="0">
              <a:lnSpc>
                <a:spcPct val="100000"/>
              </a:lnSpc>
              <a:spcBef>
                <a:spcPts val="0"/>
              </a:spcBef>
              <a:spcAft>
                <a:spcPts val="0"/>
              </a:spcAft>
              <a:buClr>
                <a:schemeClr val="dk1"/>
              </a:buClr>
              <a:buSzPts val="1200"/>
              <a:buFont typeface="Arial"/>
              <a:buNone/>
            </a:pPr>
            <a:endParaRPr sz="1200" i="1">
              <a:solidFill>
                <a:schemeClr val="dk1"/>
              </a:solidFill>
            </a:endParaRPr>
          </a:p>
          <a:p>
            <a:pPr marL="0" lvl="0" indent="0" algn="l" rtl="0">
              <a:lnSpc>
                <a:spcPct val="100000"/>
              </a:lnSpc>
              <a:spcBef>
                <a:spcPts val="0"/>
              </a:spcBef>
              <a:spcAft>
                <a:spcPts val="0"/>
              </a:spcAft>
              <a:buClr>
                <a:schemeClr val="dk1"/>
              </a:buClr>
              <a:buSzPts val="1200"/>
              <a:buFont typeface="Arial"/>
              <a:buNone/>
            </a:pPr>
            <a:r>
              <a:rPr lang="en-US" sz="1200" b="1">
                <a:solidFill>
                  <a:schemeClr val="dk1"/>
                </a:solidFill>
              </a:rPr>
              <a:t>SAY: </a:t>
            </a:r>
            <a:r>
              <a:rPr lang="en-US" sz="1200">
                <a:solidFill>
                  <a:schemeClr val="dk1"/>
                </a:solidFill>
              </a:rPr>
              <a:t>Today we will be using a tool that has been developed by family finance experts across the US Extension system. This tool includes 52 ways you can climate proof your personal finances. We are going to spend time together going through this tool talking about each section and the tasks outlined for completion. While not exhaustive, this tool is an excellent resource to guide our discussions and actions when it comes to climate proofing our personal finances.</a:t>
            </a: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rPr>
              <a:t>It is important to realize that you are not expected to complete all the tasks or to complete all the task at one time. For example, some tasks are one time events while others are recurring actions. This tool is simply a guide – a guide to spark your thinking and get you started on climate proofing your finances. </a:t>
            </a: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rPr>
              <a:t>When you are ready to act, you can use the middle column to identify which actions you plan to work on, what time of year you will complete the task, and to track your progress. Once you have started a habit or completed a task, place a check mark and date in the final column.</a:t>
            </a: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rPr>
              <a:t>Because of our brief time together today we won’t be able to go through each action step in the toolkit. We are now going to do a quick activity to help you become familiar with some of the actions you can take.</a:t>
            </a: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endParaRPr sz="1200">
              <a:solidFill>
                <a:schemeClr val="dk1"/>
              </a:solidFill>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rPr>
              <a:t>Note: </a:t>
            </a:r>
            <a:endParaRPr sz="1200">
              <a:solidFill>
                <a:schemeClr val="dk1"/>
              </a:solidFill>
            </a:endParaRPr>
          </a:p>
          <a:p>
            <a:pPr marL="171450" lvl="0" indent="-171450" algn="l" rtl="0">
              <a:lnSpc>
                <a:spcPct val="100000"/>
              </a:lnSpc>
              <a:spcBef>
                <a:spcPts val="0"/>
              </a:spcBef>
              <a:spcAft>
                <a:spcPts val="0"/>
              </a:spcAft>
              <a:buClr>
                <a:schemeClr val="dk1"/>
              </a:buClr>
              <a:buSzPts val="1100"/>
              <a:buFont typeface="Arial"/>
              <a:buNone/>
            </a:pPr>
            <a:r>
              <a:rPr lang="en-US" sz="1200">
                <a:solidFill>
                  <a:schemeClr val="dk1"/>
                </a:solidFill>
              </a:rPr>
              <a:t>https://extensiondisaster.net/resource-dashboard/52-ways-to-climate-proof-your-finances/</a:t>
            </a:r>
            <a:endParaRPr sz="1200">
              <a:solidFill>
                <a:schemeClr val="dk1"/>
              </a:solidFill>
            </a:endParaRPr>
          </a:p>
          <a:p>
            <a:pPr marL="171450" lvl="0" indent="-171450" algn="l" rtl="0">
              <a:lnSpc>
                <a:spcPct val="100000"/>
              </a:lnSpc>
              <a:spcBef>
                <a:spcPts val="0"/>
              </a:spcBef>
              <a:spcAft>
                <a:spcPts val="0"/>
              </a:spcAft>
              <a:buClr>
                <a:schemeClr val="dk1"/>
              </a:buClr>
              <a:buSzPts val="1100"/>
              <a:buFont typeface="Arial"/>
              <a:buNone/>
            </a:pPr>
            <a:r>
              <a:rPr lang="en-US" sz="1200">
                <a:solidFill>
                  <a:schemeClr val="dk1"/>
                </a:solidFill>
              </a:rPr>
              <a:t>Sara Croymans made a zlink &amp; QR code -  https://z.umn.edu/52Ways </a:t>
            </a:r>
            <a:endParaRPr/>
          </a:p>
        </p:txBody>
      </p:sp>
      <p:sp>
        <p:nvSpPr>
          <p:cNvPr id="162" name="Google Shape;162;p5:notes"/>
          <p:cNvSpPr>
            <a:spLocks noGrp="1" noRot="1" noChangeAspect="1"/>
          </p:cNvSpPr>
          <p:nvPr>
            <p:ph type="sldImg" idx="2"/>
          </p:nvPr>
        </p:nvSpPr>
        <p:spPr>
          <a:xfrm>
            <a:off x="1830388" y="247650"/>
            <a:ext cx="2195512" cy="12350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1:notes"/>
          <p:cNvSpPr>
            <a:spLocks noGrp="1" noRot="1" noChangeAspect="1"/>
          </p:cNvSpPr>
          <p:nvPr>
            <p:ph type="sldImg" idx="2"/>
          </p:nvPr>
        </p:nvSpPr>
        <p:spPr>
          <a:xfrm>
            <a:off x="1830388" y="247650"/>
            <a:ext cx="2195512" cy="12350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5" name="Google Shape;175;p1:notes"/>
          <p:cNvSpPr txBox="1">
            <a:spLocks noGrp="1"/>
          </p:cNvSpPr>
          <p:nvPr>
            <p:ph type="body" idx="1"/>
          </p:nvPr>
        </p:nvSpPr>
        <p:spPr>
          <a:xfrm>
            <a:off x="585450" y="1565425"/>
            <a:ext cx="4683750" cy="14830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i="1"/>
              <a:t>DO: </a:t>
            </a:r>
            <a:r>
              <a:rPr lang="en-US" i="1"/>
              <a:t>Divide participants into small groups of 3-5 participants. If teaching a virtual lesson, place groups in breakout rooms. Depending on the number of participants and groups, assign each group 1-3 topical area(s). Give the groups 10 minutes to review their assigned topical areas. Ask each group to pick their two favorite action steps from the lists they reviewed. This can help introduce your class to the types and variety of action steps that are included in the tool. </a:t>
            </a:r>
            <a:endParaRPr/>
          </a:p>
          <a:p>
            <a:pPr marL="457200" lvl="0" indent="-228600" algn="l" rtl="0">
              <a:lnSpc>
                <a:spcPct val="100000"/>
              </a:lnSpc>
              <a:spcBef>
                <a:spcPts val="0"/>
              </a:spcBef>
              <a:spcAft>
                <a:spcPts val="0"/>
              </a:spcAft>
              <a:buSzPts val="1100"/>
              <a:buNone/>
            </a:pPr>
            <a:endParaRPr/>
          </a:p>
        </p:txBody>
      </p:sp>
      <p:sp>
        <p:nvSpPr>
          <p:cNvPr id="176" name="Google Shape;176;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2:notes"/>
          <p:cNvSpPr>
            <a:spLocks noGrp="1" noRot="1" noChangeAspect="1"/>
          </p:cNvSpPr>
          <p:nvPr>
            <p:ph type="sldImg" idx="2"/>
          </p:nvPr>
        </p:nvSpPr>
        <p:spPr>
          <a:xfrm>
            <a:off x="1830388" y="247650"/>
            <a:ext cx="2195512" cy="12350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2:notes"/>
          <p:cNvSpPr txBox="1">
            <a:spLocks noGrp="1"/>
          </p:cNvSpPr>
          <p:nvPr>
            <p:ph type="body" idx="1"/>
          </p:nvPr>
        </p:nvSpPr>
        <p:spPr>
          <a:xfrm>
            <a:off x="585450" y="1565425"/>
            <a:ext cx="4683750" cy="1483025"/>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US" b="1" i="1"/>
              <a:t>DO: </a:t>
            </a:r>
            <a:r>
              <a:rPr lang="en-US" i="1"/>
              <a:t>Have each group report to the full group their favorite action steps and why. You can use the questions on this slide to help guide the discussion.</a:t>
            </a:r>
            <a:endParaRPr/>
          </a:p>
          <a:p>
            <a:pPr marL="457200" lvl="0" indent="-228600" algn="l" rtl="0">
              <a:lnSpc>
                <a:spcPct val="100000"/>
              </a:lnSpc>
              <a:spcBef>
                <a:spcPts val="0"/>
              </a:spcBef>
              <a:spcAft>
                <a:spcPts val="0"/>
              </a:spcAft>
              <a:buSzPts val="1100"/>
              <a:buNone/>
            </a:pPr>
            <a:endParaRPr/>
          </a:p>
        </p:txBody>
      </p:sp>
      <p:sp>
        <p:nvSpPr>
          <p:cNvPr id="184" name="Google Shape;184;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06d69b6840_1_132: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306d69b6840_1_132:notes"/>
          <p:cNvSpPr txBox="1">
            <a:spLocks noGrp="1"/>
          </p:cNvSpPr>
          <p:nvPr>
            <p:ph type="body" idx="1"/>
          </p:nvPr>
        </p:nvSpPr>
        <p:spPr>
          <a:xfrm>
            <a:off x="585788" y="1585913"/>
            <a:ext cx="4683000" cy="1298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US" b="1" i="1"/>
              <a:t>DO:</a:t>
            </a:r>
            <a:r>
              <a:rPr lang="en-US" i="1"/>
              <a:t> Encourage participants to review the “52 Ways to Climate Proof Your Finances” tool in its entirety on their own time and share and discuss the strategies with others. Talk with signiﬁcant others to identify which tasks make the most sense and ask them to prioritize the most important and when they might want to complete the steps. </a:t>
            </a:r>
            <a:endParaRPr/>
          </a:p>
          <a:p>
            <a:pPr marL="0" lvl="0" indent="0" algn="l" rtl="0">
              <a:lnSpc>
                <a:spcPct val="100000"/>
              </a:lnSpc>
              <a:spcBef>
                <a:spcPts val="0"/>
              </a:spcBef>
              <a:spcAft>
                <a:spcPts val="0"/>
              </a:spcAft>
              <a:buClr>
                <a:schemeClr val="dk1"/>
              </a:buClr>
              <a:buSzPts val="1200"/>
              <a:buFont typeface="Arial"/>
              <a:buNone/>
            </a:pPr>
            <a:endParaRPr i="1"/>
          </a:p>
          <a:p>
            <a:pPr marL="0" lvl="0" indent="0" algn="l" rtl="0">
              <a:lnSpc>
                <a:spcPct val="100000"/>
              </a:lnSpc>
              <a:spcBef>
                <a:spcPts val="0"/>
              </a:spcBef>
              <a:spcAft>
                <a:spcPts val="0"/>
              </a:spcAft>
              <a:buClr>
                <a:schemeClr val="dk1"/>
              </a:buClr>
              <a:buSzPts val="1200"/>
              <a:buFont typeface="Arial"/>
              <a:buNone/>
            </a:pPr>
            <a:r>
              <a:rPr lang="en-US" i="1"/>
              <a:t>Encourage participants to celebrate their successes as they complete some tasks and make progress on others! Planning for and dealing with the risks posed by climate change will need commitment from everyone. Remind them that the steps they’re taking are making a diﬀerence for their family and community.</a:t>
            </a:r>
            <a:endParaRPr/>
          </a:p>
          <a:p>
            <a:pPr marL="0" lvl="0" indent="0" algn="l" rtl="0">
              <a:lnSpc>
                <a:spcPct val="100000"/>
              </a:lnSpc>
              <a:spcBef>
                <a:spcPts val="0"/>
              </a:spcBef>
              <a:spcAft>
                <a:spcPts val="0"/>
              </a:spcAft>
              <a:buSzPts val="1100"/>
              <a:buNone/>
            </a:pPr>
            <a:endParaRPr/>
          </a:p>
        </p:txBody>
      </p:sp>
      <p:sp>
        <p:nvSpPr>
          <p:cNvPr id="192" name="Google Shape;192;g306d69b6840_1_132:notes"/>
          <p:cNvSpPr txBox="1">
            <a:spLocks noGrp="1"/>
          </p:cNvSpPr>
          <p:nvPr>
            <p:ph type="sldNum" idx="12"/>
          </p:nvPr>
        </p:nvSpPr>
        <p:spPr>
          <a:xfrm>
            <a:off x="3316288" y="3130550"/>
            <a:ext cx="2536800" cy="1650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06d69b6840_1_218:notes"/>
          <p:cNvSpPr txBox="1">
            <a:spLocks noGrp="1"/>
          </p:cNvSpPr>
          <p:nvPr>
            <p:ph type="body" idx="1"/>
          </p:nvPr>
        </p:nvSpPr>
        <p:spPr>
          <a:xfrm>
            <a:off x="585450" y="1565425"/>
            <a:ext cx="4683900" cy="14829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200"/>
              <a:buFont typeface="Arial"/>
              <a:buNone/>
            </a:pPr>
            <a:r>
              <a:rPr lang="en-US" b="1" i="1"/>
              <a:t>DO: </a:t>
            </a:r>
            <a:r>
              <a:rPr lang="en-US" i="1"/>
              <a:t>Ask participants to complete the online evaluation.</a:t>
            </a:r>
            <a:endParaRPr/>
          </a:p>
          <a:p>
            <a:pPr marL="0" lvl="0" indent="0" algn="l" rtl="0">
              <a:lnSpc>
                <a:spcPct val="100000"/>
              </a:lnSpc>
              <a:spcBef>
                <a:spcPts val="0"/>
              </a:spcBef>
              <a:spcAft>
                <a:spcPts val="0"/>
              </a:spcAft>
              <a:buClr>
                <a:schemeClr val="dk1"/>
              </a:buClr>
              <a:buSzPts val="1200"/>
              <a:buFont typeface="Arial"/>
              <a:buNone/>
            </a:pPr>
            <a:endParaRPr b="1" i="1"/>
          </a:p>
          <a:p>
            <a:pPr marL="0" lvl="0" indent="0" algn="l" rtl="0">
              <a:lnSpc>
                <a:spcPct val="100000"/>
              </a:lnSpc>
              <a:spcBef>
                <a:spcPts val="0"/>
              </a:spcBef>
              <a:spcAft>
                <a:spcPts val="0"/>
              </a:spcAft>
              <a:buClr>
                <a:schemeClr val="dk1"/>
              </a:buClr>
              <a:buSzPts val="1200"/>
              <a:buFont typeface="Arial"/>
              <a:buNone/>
            </a:pPr>
            <a:r>
              <a:rPr lang="en-US" b="1" i="1"/>
              <a:t>Eval URL - </a:t>
            </a:r>
            <a:r>
              <a:rPr lang="en-US" b="1" i="1" u="sng">
                <a:solidFill>
                  <a:schemeClr val="hlink"/>
                </a:solidFill>
                <a:hlinkClick r:id="rId3"/>
              </a:rPr>
              <a:t>https://uaex.co1.qualtrics.com/jfe/form/SV_bKI5iZA5ER9U56K</a:t>
            </a:r>
            <a:r>
              <a:rPr lang="en-US" b="1" i="1"/>
              <a:t> </a:t>
            </a:r>
            <a:endParaRPr/>
          </a:p>
          <a:p>
            <a:pPr marL="0" lvl="0" indent="0" algn="l" rtl="0">
              <a:lnSpc>
                <a:spcPct val="100000"/>
              </a:lnSpc>
              <a:spcBef>
                <a:spcPts val="0"/>
              </a:spcBef>
              <a:spcAft>
                <a:spcPts val="0"/>
              </a:spcAft>
              <a:buClr>
                <a:schemeClr val="dk1"/>
              </a:buClr>
              <a:buSzPts val="1200"/>
              <a:buFont typeface="Arial"/>
              <a:buNone/>
            </a:pPr>
            <a:endParaRPr b="1" i="1"/>
          </a:p>
          <a:p>
            <a:pPr marL="0" lvl="0" indent="0" algn="l" rtl="0">
              <a:lnSpc>
                <a:spcPct val="100000"/>
              </a:lnSpc>
              <a:spcBef>
                <a:spcPts val="0"/>
              </a:spcBef>
              <a:spcAft>
                <a:spcPts val="0"/>
              </a:spcAft>
              <a:buClr>
                <a:schemeClr val="dk1"/>
              </a:buClr>
              <a:buSzPts val="1200"/>
              <a:buFont typeface="Arial"/>
              <a:buNone/>
            </a:pPr>
            <a:r>
              <a:rPr lang="en-US" b="0" i="0"/>
              <a:t>If you are teaching the class in person, please distribute a paper copy of the evaluation if participants can’t easily access it via the QR code. If you are teaching the class virtually, please copy and paste the link to the evaluation in the chat so that folks who are on computers can access it that way.</a:t>
            </a:r>
            <a:endParaRPr/>
          </a:p>
          <a:p>
            <a:pPr marL="0" lvl="0" indent="0" algn="l" rtl="0">
              <a:lnSpc>
                <a:spcPct val="100000"/>
              </a:lnSpc>
              <a:spcBef>
                <a:spcPts val="0"/>
              </a:spcBef>
              <a:spcAft>
                <a:spcPts val="0"/>
              </a:spcAft>
              <a:buClr>
                <a:schemeClr val="dk1"/>
              </a:buClr>
              <a:buSzPts val="1200"/>
              <a:buFont typeface="Arial"/>
              <a:buNone/>
            </a:pPr>
            <a:endParaRPr b="0" i="0"/>
          </a:p>
          <a:p>
            <a:pPr marL="0" lvl="0" indent="0" algn="l" rtl="0">
              <a:lnSpc>
                <a:spcPct val="100000"/>
              </a:lnSpc>
              <a:spcBef>
                <a:spcPts val="0"/>
              </a:spcBef>
              <a:spcAft>
                <a:spcPts val="0"/>
              </a:spcAft>
              <a:buClr>
                <a:schemeClr val="dk1"/>
              </a:buClr>
              <a:buSzPts val="1200"/>
              <a:buFont typeface="Arial"/>
              <a:buNone/>
            </a:pPr>
            <a:r>
              <a:rPr lang="en-US" b="0" i="0"/>
              <a:t>Please remind participants to indicate their state (so that it will be easier for you to get a report of results from your state’s classes) and to indicate whether they attended a 60-minute or 30-minute lesson. To get a report of your evaluation results please contact Laura Hendrix at lhendrix@uada.edu. </a:t>
            </a:r>
            <a:endParaRPr b="1" i="0"/>
          </a:p>
        </p:txBody>
      </p:sp>
      <p:sp>
        <p:nvSpPr>
          <p:cNvPr id="199" name="Google Shape;199;g306d69b6840_1_218:notes"/>
          <p:cNvSpPr>
            <a:spLocks noGrp="1" noRot="1" noChangeAspect="1"/>
          </p:cNvSpPr>
          <p:nvPr>
            <p:ph type="sldImg" idx="2"/>
          </p:nvPr>
        </p:nvSpPr>
        <p:spPr>
          <a:xfrm>
            <a:off x="1830388" y="247650"/>
            <a:ext cx="2195400" cy="1235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8:notes"/>
          <p:cNvSpPr txBox="1">
            <a:spLocks noGrp="1"/>
          </p:cNvSpPr>
          <p:nvPr>
            <p:ph type="body" idx="1"/>
          </p:nvPr>
        </p:nvSpPr>
        <p:spPr>
          <a:xfrm>
            <a:off x="585450" y="1565425"/>
            <a:ext cx="4683750" cy="148302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5" name="Google Shape;205;p8:notes"/>
          <p:cNvSpPr>
            <a:spLocks noGrp="1" noRot="1" noChangeAspect="1"/>
          </p:cNvSpPr>
          <p:nvPr>
            <p:ph type="sldImg" idx="2"/>
          </p:nvPr>
        </p:nvSpPr>
        <p:spPr>
          <a:xfrm>
            <a:off x="975975" y="247150"/>
            <a:ext cx="3903325" cy="12358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06d69b6840_1_329:notes"/>
          <p:cNvSpPr txBox="1">
            <a:spLocks noGrp="1"/>
          </p:cNvSpPr>
          <p:nvPr>
            <p:ph type="body" idx="1"/>
          </p:nvPr>
        </p:nvSpPr>
        <p:spPr>
          <a:xfrm>
            <a:off x="585788" y="1585913"/>
            <a:ext cx="4683000" cy="129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9" name="Google Shape;209;g306d69b6840_1_329: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06d69b6840_1_334:notes"/>
          <p:cNvSpPr txBox="1">
            <a:spLocks noGrp="1"/>
          </p:cNvSpPr>
          <p:nvPr>
            <p:ph type="body" idx="1"/>
          </p:nvPr>
        </p:nvSpPr>
        <p:spPr>
          <a:xfrm>
            <a:off x="585788" y="1585913"/>
            <a:ext cx="4683000" cy="129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5" name="Google Shape;215;g306d69b6840_1_334: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306d69b6840_1_339:notes"/>
          <p:cNvSpPr txBox="1">
            <a:spLocks noGrp="1"/>
          </p:cNvSpPr>
          <p:nvPr>
            <p:ph type="body" idx="1"/>
          </p:nvPr>
        </p:nvSpPr>
        <p:spPr>
          <a:xfrm>
            <a:off x="585788" y="1585913"/>
            <a:ext cx="4683000" cy="129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1" name="Google Shape;221;g306d69b6840_1_339:notes"/>
          <p:cNvSpPr>
            <a:spLocks noGrp="1" noRot="1" noChangeAspect="1"/>
          </p:cNvSpPr>
          <p:nvPr>
            <p:ph type="sldImg" idx="2"/>
          </p:nvPr>
        </p:nvSpPr>
        <p:spPr>
          <a:xfrm>
            <a:off x="1939925" y="412750"/>
            <a:ext cx="1974850" cy="11112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06d69b6840_1_346:notes"/>
          <p:cNvSpPr txBox="1">
            <a:spLocks noGrp="1"/>
          </p:cNvSpPr>
          <p:nvPr>
            <p:ph type="body" idx="1"/>
          </p:nvPr>
        </p:nvSpPr>
        <p:spPr>
          <a:xfrm>
            <a:off x="585788" y="1585913"/>
            <a:ext cx="4683000" cy="129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9" name="Google Shape;229;g306d69b6840_1_346: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306d69b6840_1_351:notes"/>
          <p:cNvSpPr txBox="1">
            <a:spLocks noGrp="1"/>
          </p:cNvSpPr>
          <p:nvPr>
            <p:ph type="body" idx="1"/>
          </p:nvPr>
        </p:nvSpPr>
        <p:spPr>
          <a:xfrm>
            <a:off x="585788" y="1585913"/>
            <a:ext cx="4683000" cy="129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5" name="Google Shape;235;g306d69b6840_1_351:notes"/>
          <p:cNvSpPr>
            <a:spLocks noGrp="1" noRot="1" noChangeAspect="1"/>
          </p:cNvSpPr>
          <p:nvPr>
            <p:ph type="sldImg" idx="2"/>
          </p:nvPr>
        </p:nvSpPr>
        <p:spPr>
          <a:xfrm>
            <a:off x="1939925" y="412750"/>
            <a:ext cx="1974900" cy="1111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1">
  <p:cSld name="OBJECT_1">
    <p:spTree>
      <p:nvGrpSpPr>
        <p:cNvPr id="1" name="Shape 11"/>
        <p:cNvGrpSpPr/>
        <p:nvPr/>
      </p:nvGrpSpPr>
      <p:grpSpPr>
        <a:xfrm>
          <a:off x="0" y="0"/>
          <a:ext cx="0" cy="0"/>
          <a:chOff x="0" y="0"/>
          <a:chExt cx="0" cy="0"/>
        </a:xfrm>
      </p:grpSpPr>
      <p:sp>
        <p:nvSpPr>
          <p:cNvPr id="12" name="Google Shape;12;g306d69b6840_1_45"/>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g306d69b6840_1_45"/>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g306d69b6840_1_45"/>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15"/>
        <p:cNvGrpSpPr/>
        <p:nvPr/>
      </p:nvGrpSpPr>
      <p:grpSpPr>
        <a:xfrm>
          <a:off x="0" y="0"/>
          <a:ext cx="0" cy="0"/>
          <a:chOff x="0" y="0"/>
          <a:chExt cx="0" cy="0"/>
        </a:xfrm>
      </p:grpSpPr>
      <p:sp>
        <p:nvSpPr>
          <p:cNvPr id="16" name="Google Shape;16;p12"/>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E7E2D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 name="Google Shape;17;p12"/>
          <p:cNvSpPr txBox="1">
            <a:spLocks noGrp="1"/>
          </p:cNvSpPr>
          <p:nvPr>
            <p:ph type="title"/>
          </p:nvPr>
        </p:nvSpPr>
        <p:spPr>
          <a:xfrm>
            <a:off x="307955" y="174688"/>
            <a:ext cx="5238788" cy="49657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1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2"/>
          <p:cNvSpPr txBox="1">
            <a:spLocks noGrp="1"/>
          </p:cNvSpPr>
          <p:nvPr>
            <p:ph type="body" idx="1"/>
          </p:nvPr>
        </p:nvSpPr>
        <p:spPr>
          <a:xfrm>
            <a:off x="256708" y="644033"/>
            <a:ext cx="5330825" cy="22529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700" b="1" i="0">
                <a:solidFill>
                  <a:srgbClr val="2C704E"/>
                </a:solidFill>
                <a:latin typeface="Palatino Linotype"/>
                <a:ea typeface="Palatino Linotype"/>
                <a:cs typeface="Palatino Linotype"/>
                <a:sym typeface="Palatino Linotyp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9" name="Google Shape;19;p12"/>
          <p:cNvSpPr txBox="1">
            <a:spLocks noGrp="1"/>
          </p:cNvSpPr>
          <p:nvPr>
            <p:ph type="ftr" idx="11"/>
          </p:nvPr>
        </p:nvSpPr>
        <p:spPr>
          <a:xfrm>
            <a:off x="1990598" y="3064954"/>
            <a:ext cx="1873504" cy="16478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2"/>
          <p:cNvSpPr txBox="1">
            <a:spLocks noGrp="1"/>
          </p:cNvSpPr>
          <p:nvPr>
            <p:ph type="dt" idx="10"/>
          </p:nvPr>
        </p:nvSpPr>
        <p:spPr>
          <a:xfrm>
            <a:off x="292735" y="3064954"/>
            <a:ext cx="1346581" cy="16478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2"/>
          <p:cNvSpPr txBox="1">
            <a:spLocks noGrp="1"/>
          </p:cNvSpPr>
          <p:nvPr>
            <p:ph type="sldNum" idx="12"/>
          </p:nvPr>
        </p:nvSpPr>
        <p:spPr>
          <a:xfrm>
            <a:off x="4215384" y="3064954"/>
            <a:ext cx="1346581" cy="16478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Only" type="obj">
  <p:cSld name="OBJECT">
    <p:bg>
      <p:bgPr>
        <a:solidFill>
          <a:schemeClr val="lt1"/>
        </a:solidFill>
        <a:effectLst/>
      </p:bgPr>
    </p:bg>
    <p:spTree>
      <p:nvGrpSpPr>
        <p:cNvPr id="1" name="Shape 22"/>
        <p:cNvGrpSpPr/>
        <p:nvPr/>
      </p:nvGrpSpPr>
      <p:grpSpPr>
        <a:xfrm>
          <a:off x="0" y="0"/>
          <a:ext cx="0" cy="0"/>
          <a:chOff x="0" y="0"/>
          <a:chExt cx="0" cy="0"/>
        </a:xfrm>
      </p:grpSpPr>
      <p:sp>
        <p:nvSpPr>
          <p:cNvPr id="23" name="Google Shape;23;p11"/>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759E8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 name="Google Shape;24;p11"/>
          <p:cNvSpPr txBox="1">
            <a:spLocks noGrp="1"/>
          </p:cNvSpPr>
          <p:nvPr>
            <p:ph type="title"/>
          </p:nvPr>
        </p:nvSpPr>
        <p:spPr>
          <a:xfrm>
            <a:off x="307955" y="174688"/>
            <a:ext cx="5238788" cy="49657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1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1"/>
          <p:cNvSpPr txBox="1">
            <a:spLocks noGrp="1"/>
          </p:cNvSpPr>
          <p:nvPr>
            <p:ph type="ftr" idx="11"/>
          </p:nvPr>
        </p:nvSpPr>
        <p:spPr>
          <a:xfrm>
            <a:off x="1990598" y="3064954"/>
            <a:ext cx="1873504" cy="16478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1"/>
          <p:cNvSpPr txBox="1">
            <a:spLocks noGrp="1"/>
          </p:cNvSpPr>
          <p:nvPr>
            <p:ph type="dt" idx="10"/>
          </p:nvPr>
        </p:nvSpPr>
        <p:spPr>
          <a:xfrm>
            <a:off x="292735" y="3064954"/>
            <a:ext cx="1346581" cy="16478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1"/>
          <p:cNvSpPr txBox="1">
            <a:spLocks noGrp="1"/>
          </p:cNvSpPr>
          <p:nvPr>
            <p:ph type="sldNum" idx="12"/>
          </p:nvPr>
        </p:nvSpPr>
        <p:spPr>
          <a:xfrm>
            <a:off x="4215384" y="3064954"/>
            <a:ext cx="1346581" cy="16478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8"/>
        <p:cNvGrpSpPr/>
        <p:nvPr/>
      </p:nvGrpSpPr>
      <p:grpSpPr>
        <a:xfrm>
          <a:off x="0" y="0"/>
          <a:ext cx="0" cy="0"/>
          <a:chOff x="0" y="0"/>
          <a:chExt cx="0" cy="0"/>
        </a:xfrm>
      </p:grpSpPr>
      <p:sp>
        <p:nvSpPr>
          <p:cNvPr id="29" name="Google Shape;29;p3"/>
          <p:cNvSpPr txBox="1">
            <a:spLocks noGrp="1"/>
          </p:cNvSpPr>
          <p:nvPr>
            <p:ph type="title"/>
          </p:nvPr>
        </p:nvSpPr>
        <p:spPr>
          <a:xfrm>
            <a:off x="307955" y="174688"/>
            <a:ext cx="5238788" cy="49657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
          <p:cNvSpPr txBox="1">
            <a:spLocks noGrp="1"/>
          </p:cNvSpPr>
          <p:nvPr>
            <p:ph type="body" idx="1"/>
          </p:nvPr>
        </p:nvSpPr>
        <p:spPr>
          <a:xfrm>
            <a:off x="256708" y="644033"/>
            <a:ext cx="5330825" cy="225298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800" b="0" i="0">
                <a:solidFill>
                  <a:srgbClr val="2C704E"/>
                </a:solidFill>
                <a:latin typeface="Palatino Linotype"/>
                <a:ea typeface="Palatino Linotype"/>
                <a:cs typeface="Palatino Linotype"/>
                <a:sym typeface="Palatino Linotyp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1" name="Google Shape;31;p3"/>
          <p:cNvSpPr txBox="1">
            <a:spLocks noGrp="1"/>
          </p:cNvSpPr>
          <p:nvPr>
            <p:ph type="ftr" idx="11"/>
          </p:nvPr>
        </p:nvSpPr>
        <p:spPr>
          <a:xfrm>
            <a:off x="1990598" y="3064954"/>
            <a:ext cx="1873504" cy="16478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3"/>
          <p:cNvSpPr txBox="1">
            <a:spLocks noGrp="1"/>
          </p:cNvSpPr>
          <p:nvPr>
            <p:ph type="dt" idx="10"/>
          </p:nvPr>
        </p:nvSpPr>
        <p:spPr>
          <a:xfrm>
            <a:off x="292735" y="3064954"/>
            <a:ext cx="1346581" cy="16478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
          <p:cNvSpPr txBox="1">
            <a:spLocks noGrp="1"/>
          </p:cNvSpPr>
          <p:nvPr>
            <p:ph type="sldNum" idx="12"/>
          </p:nvPr>
        </p:nvSpPr>
        <p:spPr>
          <a:xfrm>
            <a:off x="4215384" y="3064954"/>
            <a:ext cx="1346581" cy="164782"/>
          </a:xfrm>
          <a:prstGeom prst="rect">
            <a:avLst/>
          </a:prstGeom>
          <a:noFill/>
          <a:ln>
            <a:noFill/>
          </a:ln>
        </p:spPr>
        <p:txBody>
          <a:bodyPr spcFirstLastPara="1" wrap="square" lIns="0" tIns="0" rIns="0" bIns="0" anchor="t" anchorCtr="0">
            <a:spAutoFit/>
          </a:bodyPr>
          <a:lstStyle>
            <a:lvl1pPr marL="0" lvl="0" indent="0" algn="r">
              <a:lnSpc>
                <a:spcPct val="100000"/>
              </a:lnSpc>
              <a:spcBef>
                <a:spcPts val="0"/>
              </a:spcBef>
              <a:spcAft>
                <a:spcPts val="0"/>
              </a:spcAft>
              <a:buSzPts val="1800"/>
              <a:buNone/>
              <a:defRPr>
                <a:solidFill>
                  <a:srgbClr val="888888"/>
                </a:solidFill>
              </a:defRPr>
            </a:lvl1pPr>
            <a:lvl2pPr marL="0" lvl="1" indent="0" algn="r">
              <a:lnSpc>
                <a:spcPct val="100000"/>
              </a:lnSpc>
              <a:spcBef>
                <a:spcPts val="0"/>
              </a:spcBef>
              <a:spcAft>
                <a:spcPts val="0"/>
              </a:spcAft>
              <a:buSzPts val="1800"/>
              <a:buNone/>
              <a:defRPr>
                <a:solidFill>
                  <a:srgbClr val="888888"/>
                </a:solidFill>
              </a:defRPr>
            </a:lvl2pPr>
            <a:lvl3pPr marL="0" lvl="2" indent="0" algn="r">
              <a:lnSpc>
                <a:spcPct val="100000"/>
              </a:lnSpc>
              <a:spcBef>
                <a:spcPts val="0"/>
              </a:spcBef>
              <a:spcAft>
                <a:spcPts val="0"/>
              </a:spcAft>
              <a:buSzPts val="1800"/>
              <a:buNone/>
              <a:defRPr>
                <a:solidFill>
                  <a:srgbClr val="888888"/>
                </a:solidFill>
              </a:defRPr>
            </a:lvl3pPr>
            <a:lvl4pPr marL="0" lvl="3" indent="0" algn="r">
              <a:lnSpc>
                <a:spcPct val="100000"/>
              </a:lnSpc>
              <a:spcBef>
                <a:spcPts val="0"/>
              </a:spcBef>
              <a:spcAft>
                <a:spcPts val="0"/>
              </a:spcAft>
              <a:buSzPts val="1800"/>
              <a:buNone/>
              <a:defRPr>
                <a:solidFill>
                  <a:srgbClr val="888888"/>
                </a:solidFill>
              </a:defRPr>
            </a:lvl4pPr>
            <a:lvl5pPr marL="0" lvl="4" indent="0" algn="r">
              <a:lnSpc>
                <a:spcPct val="100000"/>
              </a:lnSpc>
              <a:spcBef>
                <a:spcPts val="0"/>
              </a:spcBef>
              <a:spcAft>
                <a:spcPts val="0"/>
              </a:spcAft>
              <a:buSzPts val="1800"/>
              <a:buNone/>
              <a:defRPr>
                <a:solidFill>
                  <a:srgbClr val="888888"/>
                </a:solidFill>
              </a:defRPr>
            </a:lvl5pPr>
            <a:lvl6pPr marL="0" lvl="5" indent="0" algn="r">
              <a:lnSpc>
                <a:spcPct val="100000"/>
              </a:lnSpc>
              <a:spcBef>
                <a:spcPts val="0"/>
              </a:spcBef>
              <a:spcAft>
                <a:spcPts val="0"/>
              </a:spcAft>
              <a:buSzPts val="1800"/>
              <a:buNone/>
              <a:defRPr>
                <a:solidFill>
                  <a:srgbClr val="888888"/>
                </a:solidFill>
              </a:defRPr>
            </a:lvl6pPr>
            <a:lvl7pPr marL="0" lvl="6" indent="0" algn="r">
              <a:lnSpc>
                <a:spcPct val="100000"/>
              </a:lnSpc>
              <a:spcBef>
                <a:spcPts val="0"/>
              </a:spcBef>
              <a:spcAft>
                <a:spcPts val="0"/>
              </a:spcAft>
              <a:buSzPts val="1800"/>
              <a:buNone/>
              <a:defRPr>
                <a:solidFill>
                  <a:srgbClr val="888888"/>
                </a:solidFill>
              </a:defRPr>
            </a:lvl7pPr>
            <a:lvl8pPr marL="0" lvl="7" indent="0" algn="r">
              <a:lnSpc>
                <a:spcPct val="100000"/>
              </a:lnSpc>
              <a:spcBef>
                <a:spcPts val="0"/>
              </a:spcBef>
              <a:spcAft>
                <a:spcPts val="0"/>
              </a:spcAft>
              <a:buSzPts val="1800"/>
              <a:buNone/>
              <a:defRPr>
                <a:solidFill>
                  <a:srgbClr val="888888"/>
                </a:solidFill>
              </a:defRPr>
            </a:lvl8pPr>
            <a:lvl9pPr marL="0" lvl="8" indent="0" algn="r">
              <a:lnSpc>
                <a:spcPct val="100000"/>
              </a:lnSpc>
              <a:spcBef>
                <a:spcPts val="0"/>
              </a:spcBef>
              <a:spcAft>
                <a:spcPts val="0"/>
              </a:spcAft>
              <a:buSzPts val="1800"/>
              <a:buNone/>
              <a:defRPr>
                <a:solidFill>
                  <a:srgbClr val="888888"/>
                </a:solidFill>
              </a:defRPr>
            </a:lvl9pPr>
          </a:lstStyle>
          <a:p>
            <a:pPr marL="0" lvl="0" indent="0" algn="r" rtl="0">
              <a:spcBef>
                <a:spcPts val="0"/>
              </a:spcBef>
              <a:spcAft>
                <a:spcPts val="0"/>
              </a:spcAft>
              <a:buNone/>
            </a:pPr>
            <a:fld id="{00000000-1234-1234-1234-123412341234}" type="slidenum">
              <a:rPr lang="en-US"/>
              <a:t>‹#›</a:t>
            </a:fld>
            <a:endParaRPr sz="1800" b="0" i="0" u="none" strike="noStrike" cap="none">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4"/>
        <p:cNvGrpSpPr/>
        <p:nvPr/>
      </p:nvGrpSpPr>
      <p:grpSpPr>
        <a:xfrm>
          <a:off x="0" y="0"/>
          <a:ext cx="0" cy="0"/>
          <a:chOff x="0" y="0"/>
          <a:chExt cx="0" cy="0"/>
        </a:xfrm>
      </p:grpSpPr>
      <p:sp>
        <p:nvSpPr>
          <p:cNvPr id="35" name="Google Shape;35;p13"/>
          <p:cNvSpPr txBox="1">
            <a:spLocks noGrp="1"/>
          </p:cNvSpPr>
          <p:nvPr>
            <p:ph type="ctrTitle"/>
          </p:nvPr>
        </p:nvSpPr>
        <p:spPr>
          <a:xfrm>
            <a:off x="439102" y="1021651"/>
            <a:ext cx="4976495" cy="692086"/>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1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13"/>
          <p:cNvSpPr txBox="1">
            <a:spLocks noGrp="1"/>
          </p:cNvSpPr>
          <p:nvPr>
            <p:ph type="subTitle" idx="1"/>
          </p:nvPr>
        </p:nvSpPr>
        <p:spPr>
          <a:xfrm>
            <a:off x="878205" y="1845564"/>
            <a:ext cx="4098290" cy="82391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7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13"/>
          <p:cNvSpPr txBox="1">
            <a:spLocks noGrp="1"/>
          </p:cNvSpPr>
          <p:nvPr>
            <p:ph type="ftr" idx="11"/>
          </p:nvPr>
        </p:nvSpPr>
        <p:spPr>
          <a:xfrm>
            <a:off x="1990598" y="3064954"/>
            <a:ext cx="1873504" cy="16478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3"/>
          <p:cNvSpPr txBox="1">
            <a:spLocks noGrp="1"/>
          </p:cNvSpPr>
          <p:nvPr>
            <p:ph type="dt" idx="10"/>
          </p:nvPr>
        </p:nvSpPr>
        <p:spPr>
          <a:xfrm>
            <a:off x="292735" y="3064954"/>
            <a:ext cx="1346581" cy="16478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3"/>
          <p:cNvSpPr txBox="1">
            <a:spLocks noGrp="1"/>
          </p:cNvSpPr>
          <p:nvPr>
            <p:ph type="sldNum" idx="12"/>
          </p:nvPr>
        </p:nvSpPr>
        <p:spPr>
          <a:xfrm>
            <a:off x="4215384" y="3064954"/>
            <a:ext cx="1346581" cy="16478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0"/>
        <p:cNvGrpSpPr/>
        <p:nvPr/>
      </p:nvGrpSpPr>
      <p:grpSpPr>
        <a:xfrm>
          <a:off x="0" y="0"/>
          <a:ext cx="0" cy="0"/>
          <a:chOff x="0" y="0"/>
          <a:chExt cx="0" cy="0"/>
        </a:xfrm>
      </p:grpSpPr>
      <p:sp>
        <p:nvSpPr>
          <p:cNvPr id="41" name="Google Shape;41;p14"/>
          <p:cNvSpPr txBox="1">
            <a:spLocks noGrp="1"/>
          </p:cNvSpPr>
          <p:nvPr>
            <p:ph type="title"/>
          </p:nvPr>
        </p:nvSpPr>
        <p:spPr>
          <a:xfrm>
            <a:off x="307955" y="174688"/>
            <a:ext cx="5238788" cy="49657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1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4"/>
          <p:cNvSpPr txBox="1">
            <a:spLocks noGrp="1"/>
          </p:cNvSpPr>
          <p:nvPr>
            <p:ph type="body" idx="1"/>
          </p:nvPr>
        </p:nvSpPr>
        <p:spPr>
          <a:xfrm>
            <a:off x="292735" y="757999"/>
            <a:ext cx="2546794" cy="217512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3" name="Google Shape;43;p14"/>
          <p:cNvSpPr txBox="1">
            <a:spLocks noGrp="1"/>
          </p:cNvSpPr>
          <p:nvPr>
            <p:ph type="body" idx="2"/>
          </p:nvPr>
        </p:nvSpPr>
        <p:spPr>
          <a:xfrm>
            <a:off x="3015170" y="757999"/>
            <a:ext cx="2546794" cy="2175129"/>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44" name="Google Shape;44;p14"/>
          <p:cNvSpPr txBox="1">
            <a:spLocks noGrp="1"/>
          </p:cNvSpPr>
          <p:nvPr>
            <p:ph type="ftr" idx="11"/>
          </p:nvPr>
        </p:nvSpPr>
        <p:spPr>
          <a:xfrm>
            <a:off x="1990598" y="3064954"/>
            <a:ext cx="1873504" cy="16478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14"/>
          <p:cNvSpPr txBox="1">
            <a:spLocks noGrp="1"/>
          </p:cNvSpPr>
          <p:nvPr>
            <p:ph type="dt" idx="10"/>
          </p:nvPr>
        </p:nvSpPr>
        <p:spPr>
          <a:xfrm>
            <a:off x="292735" y="3064954"/>
            <a:ext cx="1346581" cy="16478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14"/>
          <p:cNvSpPr txBox="1">
            <a:spLocks noGrp="1"/>
          </p:cNvSpPr>
          <p:nvPr>
            <p:ph type="sldNum" idx="12"/>
          </p:nvPr>
        </p:nvSpPr>
        <p:spPr>
          <a:xfrm>
            <a:off x="4215384" y="3064954"/>
            <a:ext cx="1346581" cy="16478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7"/>
        <p:cNvGrpSpPr/>
        <p:nvPr/>
      </p:nvGrpSpPr>
      <p:grpSpPr>
        <a:xfrm>
          <a:off x="0" y="0"/>
          <a:ext cx="0" cy="0"/>
          <a:chOff x="0" y="0"/>
          <a:chExt cx="0" cy="0"/>
        </a:xfrm>
      </p:grpSpPr>
      <p:sp>
        <p:nvSpPr>
          <p:cNvPr id="48" name="Google Shape;48;p15"/>
          <p:cNvSpPr txBox="1">
            <a:spLocks noGrp="1"/>
          </p:cNvSpPr>
          <p:nvPr>
            <p:ph type="ftr" idx="11"/>
          </p:nvPr>
        </p:nvSpPr>
        <p:spPr>
          <a:xfrm>
            <a:off x="1990598" y="3064954"/>
            <a:ext cx="1873504" cy="164782"/>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5"/>
          <p:cNvSpPr txBox="1">
            <a:spLocks noGrp="1"/>
          </p:cNvSpPr>
          <p:nvPr>
            <p:ph type="dt" idx="10"/>
          </p:nvPr>
        </p:nvSpPr>
        <p:spPr>
          <a:xfrm>
            <a:off x="292735" y="3064954"/>
            <a:ext cx="1346581" cy="164782"/>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 name="Google Shape;50;p15"/>
          <p:cNvSpPr txBox="1">
            <a:spLocks noGrp="1"/>
          </p:cNvSpPr>
          <p:nvPr>
            <p:ph type="sldNum" idx="12"/>
          </p:nvPr>
        </p:nvSpPr>
        <p:spPr>
          <a:xfrm>
            <a:off x="4215384" y="3064954"/>
            <a:ext cx="1346581" cy="164782"/>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itle Only" type="obj">
  <p:cSld name="OBJECT">
    <p:bg>
      <p:bgPr>
        <a:solidFill>
          <a:schemeClr val="lt1"/>
        </a:solidFill>
        <a:effectLst/>
      </p:bgPr>
    </p:bg>
    <p:spTree>
      <p:nvGrpSpPr>
        <p:cNvPr id="1" name="Shape 57"/>
        <p:cNvGrpSpPr/>
        <p:nvPr/>
      </p:nvGrpSpPr>
      <p:grpSpPr>
        <a:xfrm>
          <a:off x="0" y="0"/>
          <a:ext cx="0" cy="0"/>
          <a:chOff x="0" y="0"/>
          <a:chExt cx="0" cy="0"/>
        </a:xfrm>
      </p:grpSpPr>
      <p:sp>
        <p:nvSpPr>
          <p:cNvPr id="58" name="Google Shape;58;g306d69b6840_1_229"/>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2C704E"/>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59" name="Google Shape;59;g306d69b6840_1_229"/>
          <p:cNvSpPr txBox="1">
            <a:spLocks noGrp="1"/>
          </p:cNvSpPr>
          <p:nvPr>
            <p:ph type="title"/>
          </p:nvPr>
        </p:nvSpPr>
        <p:spPr>
          <a:xfrm>
            <a:off x="307955" y="174688"/>
            <a:ext cx="5238900" cy="496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g306d69b6840_1_229"/>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g306d69b6840_1_229"/>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g306d69b6840_1_229"/>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tle and Content">
  <p:cSld name="Title and Content">
    <p:bg>
      <p:bgPr>
        <a:solidFill>
          <a:schemeClr val="lt1"/>
        </a:solidFill>
        <a:effectLst/>
      </p:bgPr>
    </p:bg>
    <p:spTree>
      <p:nvGrpSpPr>
        <p:cNvPr id="1" name="Shape 63"/>
        <p:cNvGrpSpPr/>
        <p:nvPr/>
      </p:nvGrpSpPr>
      <p:grpSpPr>
        <a:xfrm>
          <a:off x="0" y="0"/>
          <a:ext cx="0" cy="0"/>
          <a:chOff x="0" y="0"/>
          <a:chExt cx="0" cy="0"/>
        </a:xfrm>
      </p:grpSpPr>
      <p:sp>
        <p:nvSpPr>
          <p:cNvPr id="64" name="Google Shape;64;g306d69b6840_1_235"/>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E7E2D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5" name="Google Shape;65;g306d69b6840_1_235"/>
          <p:cNvSpPr txBox="1">
            <a:spLocks noGrp="1"/>
          </p:cNvSpPr>
          <p:nvPr>
            <p:ph type="title"/>
          </p:nvPr>
        </p:nvSpPr>
        <p:spPr>
          <a:xfrm>
            <a:off x="307955" y="174688"/>
            <a:ext cx="5238900" cy="496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g306d69b6840_1_235"/>
          <p:cNvSpPr txBox="1">
            <a:spLocks noGrp="1"/>
          </p:cNvSpPr>
          <p:nvPr>
            <p:ph type="body" idx="1"/>
          </p:nvPr>
        </p:nvSpPr>
        <p:spPr>
          <a:xfrm>
            <a:off x="746272" y="1216322"/>
            <a:ext cx="4703400" cy="14337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1550" b="0" i="0">
                <a:solidFill>
                  <a:srgbClr val="2C704E"/>
                </a:solidFill>
                <a:latin typeface="Palatino Linotype"/>
                <a:ea typeface="Palatino Linotype"/>
                <a:cs typeface="Palatino Linotype"/>
                <a:sym typeface="Palatino Linotyp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67" name="Google Shape;67;g306d69b6840_1_235"/>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g306d69b6840_1_235"/>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g306d69b6840_1_235"/>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70"/>
        <p:cNvGrpSpPr/>
        <p:nvPr/>
      </p:nvGrpSpPr>
      <p:grpSpPr>
        <a:xfrm>
          <a:off x="0" y="0"/>
          <a:ext cx="0" cy="0"/>
          <a:chOff x="0" y="0"/>
          <a:chExt cx="0" cy="0"/>
        </a:xfrm>
      </p:grpSpPr>
      <p:sp>
        <p:nvSpPr>
          <p:cNvPr id="71" name="Google Shape;71;g306d69b6840_1_242"/>
          <p:cNvSpPr txBox="1">
            <a:spLocks noGrp="1"/>
          </p:cNvSpPr>
          <p:nvPr>
            <p:ph type="ctrTitle"/>
          </p:nvPr>
        </p:nvSpPr>
        <p:spPr>
          <a:xfrm>
            <a:off x="439102" y="1021651"/>
            <a:ext cx="4976400" cy="692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g306d69b6840_1_242"/>
          <p:cNvSpPr txBox="1">
            <a:spLocks noGrp="1"/>
          </p:cNvSpPr>
          <p:nvPr>
            <p:ph type="subTitle" idx="1"/>
          </p:nvPr>
        </p:nvSpPr>
        <p:spPr>
          <a:xfrm>
            <a:off x="878205" y="1845564"/>
            <a:ext cx="4098300" cy="8238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550" b="0"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g306d69b6840_1_242"/>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g306d69b6840_1_242"/>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g306d69b6840_1_242"/>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76"/>
        <p:cNvGrpSpPr/>
        <p:nvPr/>
      </p:nvGrpSpPr>
      <p:grpSpPr>
        <a:xfrm>
          <a:off x="0" y="0"/>
          <a:ext cx="0" cy="0"/>
          <a:chOff x="0" y="0"/>
          <a:chExt cx="0" cy="0"/>
        </a:xfrm>
      </p:grpSpPr>
      <p:sp>
        <p:nvSpPr>
          <p:cNvPr id="77" name="Google Shape;77;g306d69b6840_1_248"/>
          <p:cNvSpPr txBox="1">
            <a:spLocks noGrp="1"/>
          </p:cNvSpPr>
          <p:nvPr>
            <p:ph type="title"/>
          </p:nvPr>
        </p:nvSpPr>
        <p:spPr>
          <a:xfrm>
            <a:off x="307955" y="174688"/>
            <a:ext cx="5238900" cy="496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g306d69b6840_1_248"/>
          <p:cNvSpPr txBox="1">
            <a:spLocks noGrp="1"/>
          </p:cNvSpPr>
          <p:nvPr>
            <p:ph type="body" idx="1"/>
          </p:nvPr>
        </p:nvSpPr>
        <p:spPr>
          <a:xfrm>
            <a:off x="292735" y="757999"/>
            <a:ext cx="2546700" cy="21750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79" name="Google Shape;79;g306d69b6840_1_248"/>
          <p:cNvSpPr txBox="1">
            <a:spLocks noGrp="1"/>
          </p:cNvSpPr>
          <p:nvPr>
            <p:ph type="body" idx="2"/>
          </p:nvPr>
        </p:nvSpPr>
        <p:spPr>
          <a:xfrm>
            <a:off x="3015170" y="757999"/>
            <a:ext cx="2546700" cy="21750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80" name="Google Shape;80;g306d69b6840_1_248"/>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g306d69b6840_1_248"/>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g306d69b6840_1_248"/>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83"/>
        <p:cNvGrpSpPr/>
        <p:nvPr/>
      </p:nvGrpSpPr>
      <p:grpSpPr>
        <a:xfrm>
          <a:off x="0" y="0"/>
          <a:ext cx="0" cy="0"/>
          <a:chOff x="0" y="0"/>
          <a:chExt cx="0" cy="0"/>
        </a:xfrm>
      </p:grpSpPr>
      <p:sp>
        <p:nvSpPr>
          <p:cNvPr id="84" name="Google Shape;84;g306d69b6840_1_255"/>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g306d69b6840_1_255"/>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Clr>
                <a:srgbClr val="888888"/>
              </a:buClr>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g306d69b6840_1_255"/>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87"/>
        <p:cNvGrpSpPr/>
        <p:nvPr/>
      </p:nvGrpSpPr>
      <p:grpSpPr>
        <a:xfrm>
          <a:off x="0" y="0"/>
          <a:ext cx="0" cy="0"/>
          <a:chOff x="0" y="0"/>
          <a:chExt cx="0" cy="0"/>
        </a:xfrm>
      </p:grpSpPr>
      <p:sp>
        <p:nvSpPr>
          <p:cNvPr id="88" name="Google Shape;88;g306d69b6840_1_259"/>
          <p:cNvSpPr txBox="1">
            <a:spLocks noGrp="1"/>
          </p:cNvSpPr>
          <p:nvPr>
            <p:ph type="title"/>
          </p:nvPr>
        </p:nvSpPr>
        <p:spPr>
          <a:xfrm>
            <a:off x="199575" y="285146"/>
            <a:ext cx="5455500" cy="366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g306d69b6840_1_259"/>
          <p:cNvSpPr txBox="1">
            <a:spLocks noGrp="1"/>
          </p:cNvSpPr>
          <p:nvPr>
            <p:ph type="body" idx="1"/>
          </p:nvPr>
        </p:nvSpPr>
        <p:spPr>
          <a:xfrm>
            <a:off x="199575" y="738438"/>
            <a:ext cx="5455500" cy="21891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90" name="Google Shape;90;g306d69b6840_1_259"/>
          <p:cNvSpPr txBox="1">
            <a:spLocks noGrp="1"/>
          </p:cNvSpPr>
          <p:nvPr>
            <p:ph type="sldNum" idx="12"/>
          </p:nvPr>
        </p:nvSpPr>
        <p:spPr>
          <a:xfrm>
            <a:off x="5424726" y="2987913"/>
            <a:ext cx="3513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97"/>
        <p:cNvGrpSpPr/>
        <p:nvPr/>
      </p:nvGrpSpPr>
      <p:grpSpPr>
        <a:xfrm>
          <a:off x="0" y="0"/>
          <a:ext cx="0" cy="0"/>
          <a:chOff x="0" y="0"/>
          <a:chExt cx="0" cy="0"/>
        </a:xfrm>
      </p:grpSpPr>
      <p:sp>
        <p:nvSpPr>
          <p:cNvPr id="98" name="Google Shape;98;g306d69b6840_1_366"/>
          <p:cNvSpPr txBox="1">
            <a:spLocks noGrp="1"/>
          </p:cNvSpPr>
          <p:nvPr>
            <p:ph type="title"/>
          </p:nvPr>
        </p:nvSpPr>
        <p:spPr>
          <a:xfrm>
            <a:off x="256708" y="182157"/>
            <a:ext cx="5341200" cy="4128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9" name="Google Shape;99;g306d69b6840_1_366"/>
          <p:cNvSpPr txBox="1">
            <a:spLocks noGrp="1"/>
          </p:cNvSpPr>
          <p:nvPr>
            <p:ph type="body" idx="1"/>
          </p:nvPr>
        </p:nvSpPr>
        <p:spPr>
          <a:xfrm>
            <a:off x="256708" y="862450"/>
            <a:ext cx="2514600" cy="21984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800" b="0" i="0">
                <a:solidFill>
                  <a:srgbClr val="2C704E"/>
                </a:solidFill>
                <a:latin typeface="Palatino Linotype"/>
                <a:ea typeface="Palatino Linotype"/>
                <a:cs typeface="Palatino Linotype"/>
                <a:sym typeface="Palatino Linotyp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00" name="Google Shape;100;g306d69b6840_1_366"/>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g306d69b6840_1_366"/>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2" name="Google Shape;102;g306d69b6840_1_366"/>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03"/>
        <p:cNvGrpSpPr/>
        <p:nvPr/>
      </p:nvGrpSpPr>
      <p:grpSpPr>
        <a:xfrm>
          <a:off x="0" y="0"/>
          <a:ext cx="0" cy="0"/>
          <a:chOff x="0" y="0"/>
          <a:chExt cx="0" cy="0"/>
        </a:xfrm>
      </p:grpSpPr>
      <p:sp>
        <p:nvSpPr>
          <p:cNvPr id="104" name="Google Shape;104;g306d69b6840_1_372"/>
          <p:cNvSpPr txBox="1">
            <a:spLocks noGrp="1"/>
          </p:cNvSpPr>
          <p:nvPr>
            <p:ph type="title"/>
          </p:nvPr>
        </p:nvSpPr>
        <p:spPr>
          <a:xfrm>
            <a:off x="256708" y="182157"/>
            <a:ext cx="5341200" cy="4128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g306d69b6840_1_372"/>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g306d69b6840_1_372"/>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g306d69b6840_1_372"/>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108"/>
        <p:cNvGrpSpPr/>
        <p:nvPr/>
      </p:nvGrpSpPr>
      <p:grpSpPr>
        <a:xfrm>
          <a:off x="0" y="0"/>
          <a:ext cx="0" cy="0"/>
          <a:chOff x="0" y="0"/>
          <a:chExt cx="0" cy="0"/>
        </a:xfrm>
      </p:grpSpPr>
      <p:sp>
        <p:nvSpPr>
          <p:cNvPr id="109" name="Google Shape;109;g306d69b6840_1_362"/>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g306d69b6840_1_362"/>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1" name="Google Shape;111;g306d69b6840_1_362"/>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2"/>
        <p:cNvGrpSpPr/>
        <p:nvPr/>
      </p:nvGrpSpPr>
      <p:grpSpPr>
        <a:xfrm>
          <a:off x="0" y="0"/>
          <a:ext cx="0" cy="0"/>
          <a:chOff x="0" y="0"/>
          <a:chExt cx="0" cy="0"/>
        </a:xfrm>
      </p:grpSpPr>
      <p:sp>
        <p:nvSpPr>
          <p:cNvPr id="113" name="Google Shape;113;g306d69b6840_1_377"/>
          <p:cNvSpPr txBox="1">
            <a:spLocks noGrp="1"/>
          </p:cNvSpPr>
          <p:nvPr>
            <p:ph type="ctrTitle"/>
          </p:nvPr>
        </p:nvSpPr>
        <p:spPr>
          <a:xfrm>
            <a:off x="439102" y="1021651"/>
            <a:ext cx="4976400" cy="6921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4" name="Google Shape;114;g306d69b6840_1_377"/>
          <p:cNvSpPr txBox="1">
            <a:spLocks noGrp="1"/>
          </p:cNvSpPr>
          <p:nvPr>
            <p:ph type="subTitle" idx="1"/>
          </p:nvPr>
        </p:nvSpPr>
        <p:spPr>
          <a:xfrm>
            <a:off x="878205" y="1845564"/>
            <a:ext cx="4098300" cy="8238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800" b="0"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g306d69b6840_1_377"/>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g306d69b6840_1_377"/>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g306d69b6840_1_377"/>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18"/>
        <p:cNvGrpSpPr/>
        <p:nvPr/>
      </p:nvGrpSpPr>
      <p:grpSpPr>
        <a:xfrm>
          <a:off x="0" y="0"/>
          <a:ext cx="0" cy="0"/>
          <a:chOff x="0" y="0"/>
          <a:chExt cx="0" cy="0"/>
        </a:xfrm>
      </p:grpSpPr>
      <p:sp>
        <p:nvSpPr>
          <p:cNvPr id="119" name="Google Shape;119;g306d69b6840_1_383"/>
          <p:cNvSpPr txBox="1">
            <a:spLocks noGrp="1"/>
          </p:cNvSpPr>
          <p:nvPr>
            <p:ph type="title"/>
          </p:nvPr>
        </p:nvSpPr>
        <p:spPr>
          <a:xfrm>
            <a:off x="256708" y="182157"/>
            <a:ext cx="5341200" cy="4128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500" b="1" i="0">
                <a:solidFill>
                  <a:srgbClr val="2C704E"/>
                </a:solidFill>
                <a:latin typeface="Palatino Linotype"/>
                <a:ea typeface="Palatino Linotype"/>
                <a:cs typeface="Palatino Linotype"/>
                <a:sym typeface="Palatino Linotyp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g306d69b6840_1_383"/>
          <p:cNvSpPr txBox="1">
            <a:spLocks noGrp="1"/>
          </p:cNvSpPr>
          <p:nvPr>
            <p:ph type="body" idx="1"/>
          </p:nvPr>
        </p:nvSpPr>
        <p:spPr>
          <a:xfrm>
            <a:off x="292735" y="757999"/>
            <a:ext cx="2546700" cy="21750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21" name="Google Shape;121;g306d69b6840_1_383"/>
          <p:cNvSpPr txBox="1">
            <a:spLocks noGrp="1"/>
          </p:cNvSpPr>
          <p:nvPr>
            <p:ph type="body" idx="2"/>
          </p:nvPr>
        </p:nvSpPr>
        <p:spPr>
          <a:xfrm>
            <a:off x="3015170" y="757999"/>
            <a:ext cx="2546700" cy="21750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22" name="Google Shape;122;g306d69b6840_1_383"/>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3" name="Google Shape;123;g306d69b6840_1_383"/>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g306d69b6840_1_383"/>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307955" y="174688"/>
            <a:ext cx="5238788" cy="49657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3100" b="1" i="0" u="none" strike="noStrike" cap="none">
                <a:solidFill>
                  <a:srgbClr val="2C704E"/>
                </a:solidFill>
                <a:latin typeface="Palatino Linotype"/>
                <a:ea typeface="Palatino Linotype"/>
                <a:cs typeface="Palatino Linotype"/>
                <a:sym typeface="Palatino Linoty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256708" y="644033"/>
            <a:ext cx="5330825" cy="225298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700" b="1" i="0" u="none" strike="noStrike" cap="none">
                <a:solidFill>
                  <a:srgbClr val="2C704E"/>
                </a:solidFill>
                <a:latin typeface="Palatino Linotype"/>
                <a:ea typeface="Palatino Linotype"/>
                <a:cs typeface="Palatino Linotype"/>
                <a:sym typeface="Palatino Linotype"/>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p10"/>
          <p:cNvSpPr txBox="1">
            <a:spLocks noGrp="1"/>
          </p:cNvSpPr>
          <p:nvPr>
            <p:ph type="ftr" idx="11"/>
          </p:nvPr>
        </p:nvSpPr>
        <p:spPr>
          <a:xfrm>
            <a:off x="1990598" y="3064954"/>
            <a:ext cx="1873504" cy="164782"/>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 name="Google Shape;9;p10"/>
          <p:cNvSpPr txBox="1">
            <a:spLocks noGrp="1"/>
          </p:cNvSpPr>
          <p:nvPr>
            <p:ph type="dt" idx="10"/>
          </p:nvPr>
        </p:nvSpPr>
        <p:spPr>
          <a:xfrm>
            <a:off x="292735" y="3064954"/>
            <a:ext cx="1346581" cy="164782"/>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10"/>
          <p:cNvSpPr txBox="1">
            <a:spLocks noGrp="1"/>
          </p:cNvSpPr>
          <p:nvPr>
            <p:ph type="sldNum" idx="12"/>
          </p:nvPr>
        </p:nvSpPr>
        <p:spPr>
          <a:xfrm>
            <a:off x="4215384" y="3064954"/>
            <a:ext cx="1346581" cy="164782"/>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1"/>
        <p:cNvGrpSpPr/>
        <p:nvPr/>
      </p:nvGrpSpPr>
      <p:grpSpPr>
        <a:xfrm>
          <a:off x="0" y="0"/>
          <a:ext cx="0" cy="0"/>
          <a:chOff x="0" y="0"/>
          <a:chExt cx="0" cy="0"/>
        </a:xfrm>
      </p:grpSpPr>
      <p:sp>
        <p:nvSpPr>
          <p:cNvPr id="52" name="Google Shape;52;g306d69b6840_1_223"/>
          <p:cNvSpPr txBox="1">
            <a:spLocks noGrp="1"/>
          </p:cNvSpPr>
          <p:nvPr>
            <p:ph type="title"/>
          </p:nvPr>
        </p:nvSpPr>
        <p:spPr>
          <a:xfrm>
            <a:off x="307955" y="174688"/>
            <a:ext cx="5238900" cy="4965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2500" b="1" i="0" u="none" strike="noStrike" cap="none">
                <a:solidFill>
                  <a:srgbClr val="2C704E"/>
                </a:solidFill>
                <a:latin typeface="Palatino Linotype"/>
                <a:ea typeface="Palatino Linotype"/>
                <a:cs typeface="Palatino Linotype"/>
                <a:sym typeface="Palatino Linoty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3" name="Google Shape;53;g306d69b6840_1_223"/>
          <p:cNvSpPr txBox="1">
            <a:spLocks noGrp="1"/>
          </p:cNvSpPr>
          <p:nvPr>
            <p:ph type="body" idx="1"/>
          </p:nvPr>
        </p:nvSpPr>
        <p:spPr>
          <a:xfrm>
            <a:off x="746272" y="1216322"/>
            <a:ext cx="4703400" cy="143370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550" b="0" i="0" u="none" strike="noStrike" cap="none">
                <a:solidFill>
                  <a:srgbClr val="2C704E"/>
                </a:solidFill>
                <a:latin typeface="Palatino Linotype"/>
                <a:ea typeface="Palatino Linotype"/>
                <a:cs typeface="Palatino Linotype"/>
                <a:sym typeface="Palatino Linotype"/>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54" name="Google Shape;54;g306d69b6840_1_223"/>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888888"/>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5" name="Google Shape;55;g306d69b6840_1_223"/>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888888"/>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6" name="Google Shape;56;g306d69b6840_1_223"/>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sp>
        <p:nvSpPr>
          <p:cNvPr id="92" name="Google Shape;92;g306d69b6840_1_356"/>
          <p:cNvSpPr txBox="1">
            <a:spLocks noGrp="1"/>
          </p:cNvSpPr>
          <p:nvPr>
            <p:ph type="title"/>
          </p:nvPr>
        </p:nvSpPr>
        <p:spPr>
          <a:xfrm>
            <a:off x="256708" y="182157"/>
            <a:ext cx="5341200" cy="4128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2500" b="1" i="0" u="none" strike="noStrike" cap="none">
                <a:solidFill>
                  <a:srgbClr val="2C704E"/>
                </a:solidFill>
                <a:latin typeface="Palatino Linotype"/>
                <a:ea typeface="Palatino Linotype"/>
                <a:cs typeface="Palatino Linotype"/>
                <a:sym typeface="Palatino Linotype"/>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3" name="Google Shape;93;g306d69b6840_1_356"/>
          <p:cNvSpPr txBox="1">
            <a:spLocks noGrp="1"/>
          </p:cNvSpPr>
          <p:nvPr>
            <p:ph type="body" idx="1"/>
          </p:nvPr>
        </p:nvSpPr>
        <p:spPr>
          <a:xfrm>
            <a:off x="256708" y="862450"/>
            <a:ext cx="2514600" cy="219840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800" b="0" i="0" u="none" strike="noStrike" cap="none">
                <a:solidFill>
                  <a:srgbClr val="2C704E"/>
                </a:solidFill>
                <a:latin typeface="Palatino Linotype"/>
                <a:ea typeface="Palatino Linotype"/>
                <a:cs typeface="Palatino Linotype"/>
                <a:sym typeface="Palatino Linotype"/>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94" name="Google Shape;94;g306d69b6840_1_356"/>
          <p:cNvSpPr txBox="1">
            <a:spLocks noGrp="1"/>
          </p:cNvSpPr>
          <p:nvPr>
            <p:ph type="ftr" idx="11"/>
          </p:nvPr>
        </p:nvSpPr>
        <p:spPr>
          <a:xfrm>
            <a:off x="1990598" y="3064954"/>
            <a:ext cx="1873500" cy="164700"/>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5" name="Google Shape;95;g306d69b6840_1_356"/>
          <p:cNvSpPr txBox="1">
            <a:spLocks noGrp="1"/>
          </p:cNvSpPr>
          <p:nvPr>
            <p:ph type="dt" idx="10"/>
          </p:nvPr>
        </p:nvSpPr>
        <p:spPr>
          <a:xfrm>
            <a:off x="292735" y="3064954"/>
            <a:ext cx="1346700" cy="1647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6" name="Google Shape;96;g306d69b6840_1_356"/>
          <p:cNvSpPr txBox="1">
            <a:spLocks noGrp="1"/>
          </p:cNvSpPr>
          <p:nvPr>
            <p:ph type="sldNum" idx="12"/>
          </p:nvPr>
        </p:nvSpPr>
        <p:spPr>
          <a:xfrm>
            <a:off x="4215384" y="3064954"/>
            <a:ext cx="1346700" cy="277200"/>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129"/>
        <p:cNvGrpSpPr/>
        <p:nvPr/>
      </p:nvGrpSpPr>
      <p:grpSpPr>
        <a:xfrm>
          <a:off x="0" y="0"/>
          <a:ext cx="0" cy="0"/>
          <a:chOff x="0" y="0"/>
          <a:chExt cx="0" cy="0"/>
        </a:xfrm>
      </p:grpSpPr>
      <p:sp>
        <p:nvSpPr>
          <p:cNvPr id="130" name="Google Shape;130;g306d69b6840_1_0"/>
          <p:cNvSpPr/>
          <p:nvPr/>
        </p:nvSpPr>
        <p:spPr>
          <a:xfrm>
            <a:off x="0" y="-74"/>
            <a:ext cx="5852160" cy="3292475"/>
          </a:xfrm>
          <a:custGeom>
            <a:avLst/>
            <a:gdLst/>
            <a:ahLst/>
            <a:cxnLst/>
            <a:rect l="l" t="t" r="r" b="b"/>
            <a:pathLst>
              <a:path w="5852160" h="3292475" extrusionOk="0">
                <a:moveTo>
                  <a:pt x="5852159" y="0"/>
                </a:moveTo>
                <a:lnTo>
                  <a:pt x="0" y="0"/>
                </a:lnTo>
                <a:lnTo>
                  <a:pt x="0" y="3291916"/>
                </a:lnTo>
                <a:lnTo>
                  <a:pt x="5852159" y="3291916"/>
                </a:lnTo>
                <a:lnTo>
                  <a:pt x="5852159" y="0"/>
                </a:lnTo>
                <a:close/>
              </a:path>
            </a:pathLst>
          </a:custGeom>
          <a:solidFill>
            <a:srgbClr val="2C6F4E">
              <a:alpha val="72549"/>
            </a:srgbClr>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1" name="Google Shape;131;g306d69b6840_1_0"/>
          <p:cNvSpPr/>
          <p:nvPr/>
        </p:nvSpPr>
        <p:spPr>
          <a:xfrm>
            <a:off x="442574" y="216338"/>
            <a:ext cx="5130165" cy="2948305"/>
          </a:xfrm>
          <a:custGeom>
            <a:avLst/>
            <a:gdLst/>
            <a:ahLst/>
            <a:cxnLst/>
            <a:rect l="l" t="t" r="r" b="b"/>
            <a:pathLst>
              <a:path w="5130165" h="2948305" extrusionOk="0">
                <a:moveTo>
                  <a:pt x="4922113" y="88"/>
                </a:moveTo>
                <a:lnTo>
                  <a:pt x="214693" y="0"/>
                </a:lnTo>
                <a:lnTo>
                  <a:pt x="169367" y="4813"/>
                </a:lnTo>
                <a:lnTo>
                  <a:pt x="126072" y="19113"/>
                </a:lnTo>
                <a:lnTo>
                  <a:pt x="83985" y="44348"/>
                </a:lnTo>
                <a:lnTo>
                  <a:pt x="50965" y="75780"/>
                </a:lnTo>
                <a:lnTo>
                  <a:pt x="23698" y="116586"/>
                </a:lnTo>
                <a:lnTo>
                  <a:pt x="7289" y="159118"/>
                </a:lnTo>
                <a:lnTo>
                  <a:pt x="88" y="207670"/>
                </a:lnTo>
                <a:lnTo>
                  <a:pt x="0" y="2733255"/>
                </a:lnTo>
                <a:lnTo>
                  <a:pt x="431" y="2747302"/>
                </a:lnTo>
                <a:lnTo>
                  <a:pt x="8229" y="2792209"/>
                </a:lnTo>
                <a:lnTo>
                  <a:pt x="27012" y="2837561"/>
                </a:lnTo>
                <a:lnTo>
                  <a:pt x="53263" y="2874835"/>
                </a:lnTo>
                <a:lnTo>
                  <a:pt x="89623" y="2907792"/>
                </a:lnTo>
                <a:lnTo>
                  <a:pt x="129286" y="2930258"/>
                </a:lnTo>
                <a:lnTo>
                  <a:pt x="176250" y="2944507"/>
                </a:lnTo>
                <a:lnTo>
                  <a:pt x="4915077" y="2947949"/>
                </a:lnTo>
                <a:lnTo>
                  <a:pt x="4929124" y="2947517"/>
                </a:lnTo>
                <a:lnTo>
                  <a:pt x="4974031" y="2939719"/>
                </a:lnTo>
                <a:lnTo>
                  <a:pt x="5019382" y="2920936"/>
                </a:lnTo>
                <a:lnTo>
                  <a:pt x="5056644" y="2894685"/>
                </a:lnTo>
                <a:lnTo>
                  <a:pt x="5089626" y="2858325"/>
                </a:lnTo>
                <a:lnTo>
                  <a:pt x="5112067" y="2818663"/>
                </a:lnTo>
                <a:lnTo>
                  <a:pt x="5126329" y="2771698"/>
                </a:lnTo>
                <a:lnTo>
                  <a:pt x="5129783" y="211175"/>
                </a:lnTo>
                <a:lnTo>
                  <a:pt x="5129085" y="197142"/>
                </a:lnTo>
                <a:lnTo>
                  <a:pt x="5119497" y="149009"/>
                </a:lnTo>
                <a:lnTo>
                  <a:pt x="5101031" y="107327"/>
                </a:lnTo>
                <a:lnTo>
                  <a:pt x="5069382" y="65366"/>
                </a:lnTo>
                <a:lnTo>
                  <a:pt x="5040147" y="40157"/>
                </a:lnTo>
                <a:lnTo>
                  <a:pt x="5000485" y="17691"/>
                </a:lnTo>
                <a:lnTo>
                  <a:pt x="4953520" y="3441"/>
                </a:lnTo>
                <a:lnTo>
                  <a:pt x="4922113" y="88"/>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32" name="Google Shape;132;g306d69b6840_1_0"/>
          <p:cNvSpPr txBox="1"/>
          <p:nvPr/>
        </p:nvSpPr>
        <p:spPr>
          <a:xfrm>
            <a:off x="692905" y="1438610"/>
            <a:ext cx="4629300" cy="837000"/>
          </a:xfrm>
          <a:prstGeom prst="rect">
            <a:avLst/>
          </a:prstGeom>
          <a:noFill/>
          <a:ln>
            <a:noFill/>
          </a:ln>
        </p:spPr>
        <p:txBody>
          <a:bodyPr spcFirstLastPara="1" wrap="square" lIns="0" tIns="115550" rIns="0" bIns="0" anchor="t" anchorCtr="0">
            <a:spAutoFit/>
          </a:bodyPr>
          <a:lstStyle/>
          <a:p>
            <a:pPr marL="1019810" marR="5080" lvl="0" indent="-1007743" algn="l" rtl="0">
              <a:lnSpc>
                <a:spcPct val="78000"/>
              </a:lnSpc>
              <a:spcBef>
                <a:spcPts val="0"/>
              </a:spcBef>
              <a:spcAft>
                <a:spcPts val="0"/>
              </a:spcAft>
              <a:buClr>
                <a:srgbClr val="000000"/>
              </a:buClr>
              <a:buSzPts val="3000"/>
              <a:buFont typeface="Arial"/>
              <a:buNone/>
            </a:pPr>
            <a:r>
              <a:rPr lang="en-US" sz="3000" b="1" i="0" u="none" strike="noStrike" cap="none">
                <a:solidFill>
                  <a:srgbClr val="509F33"/>
                </a:solidFill>
                <a:latin typeface="Palatino Linotype"/>
                <a:ea typeface="Palatino Linotype"/>
                <a:cs typeface="Palatino Linotype"/>
                <a:sym typeface="Palatino Linotype"/>
              </a:rPr>
              <a:t>52 Ways To Climate-Proof Your Finances</a:t>
            </a:r>
            <a:endParaRPr sz="3000" b="0" i="0" u="none" strike="noStrike" cap="none">
              <a:solidFill>
                <a:srgbClr val="000000"/>
              </a:solidFill>
              <a:latin typeface="Palatino Linotype"/>
              <a:ea typeface="Palatino Linotype"/>
              <a:cs typeface="Palatino Linotype"/>
              <a:sym typeface="Palatino Linotype"/>
            </a:endParaRPr>
          </a:p>
        </p:txBody>
      </p:sp>
      <p:pic>
        <p:nvPicPr>
          <p:cNvPr id="133" name="Google Shape;133;g306d69b6840_1_0"/>
          <p:cNvPicPr preferRelativeResize="0"/>
          <p:nvPr/>
        </p:nvPicPr>
        <p:blipFill rotWithShape="1">
          <a:blip r:embed="rId3">
            <a:alphaModFix/>
          </a:blip>
          <a:srcRect/>
          <a:stretch/>
        </p:blipFill>
        <p:spPr>
          <a:xfrm>
            <a:off x="2363000" y="409740"/>
            <a:ext cx="1288922" cy="1068336"/>
          </a:xfrm>
          <a:prstGeom prst="rect">
            <a:avLst/>
          </a:prstGeom>
          <a:noFill/>
          <a:ln>
            <a:noFill/>
          </a:ln>
        </p:spPr>
      </p:pic>
      <p:sp>
        <p:nvSpPr>
          <p:cNvPr id="134" name="Google Shape;134;g306d69b6840_1_0"/>
          <p:cNvSpPr txBox="1"/>
          <p:nvPr/>
        </p:nvSpPr>
        <p:spPr>
          <a:xfrm>
            <a:off x="1941676" y="2217092"/>
            <a:ext cx="2082300" cy="1056300"/>
          </a:xfrm>
          <a:prstGeom prst="rect">
            <a:avLst/>
          </a:prstGeom>
          <a:noFill/>
          <a:ln>
            <a:noFill/>
          </a:ln>
        </p:spPr>
        <p:txBody>
          <a:bodyPr spcFirstLastPara="1" wrap="square" lIns="0" tIns="13950" rIns="0" bIns="0" anchor="t" anchorCtr="0">
            <a:spAutoFit/>
          </a:bodyPr>
          <a:lstStyle/>
          <a:p>
            <a:pPr marL="4953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509F33"/>
                </a:solidFill>
                <a:latin typeface="Palatino Linotype"/>
                <a:ea typeface="Palatino Linotype"/>
                <a:cs typeface="Palatino Linotype"/>
                <a:sym typeface="Palatino Linotype"/>
              </a:rPr>
              <a:t>(30 minutes)</a:t>
            </a:r>
            <a:endParaRPr sz="1400" b="0" i="0" u="none" strike="noStrike" cap="none">
              <a:solidFill>
                <a:srgbClr val="000000"/>
              </a:solidFill>
              <a:latin typeface="Palatino Linotype"/>
              <a:ea typeface="Palatino Linotype"/>
              <a:cs typeface="Palatino Linotype"/>
              <a:sym typeface="Palatino Linotype"/>
            </a:endParaRPr>
          </a:p>
          <a:p>
            <a:pPr marL="12065" marR="5080" lvl="0" indent="0" algn="ctr" rtl="0">
              <a:lnSpc>
                <a:spcPct val="104200"/>
              </a:lnSpc>
              <a:spcBef>
                <a:spcPts val="1080"/>
              </a:spcBef>
              <a:spcAft>
                <a:spcPts val="0"/>
              </a:spcAft>
              <a:buClr>
                <a:srgbClr val="000000"/>
              </a:buClr>
              <a:buSzPts val="1450"/>
              <a:buFont typeface="Arial"/>
              <a:buNone/>
            </a:pPr>
            <a:r>
              <a:rPr lang="en-US" sz="1450" b="0" i="0" u="none" strike="noStrike" cap="none">
                <a:solidFill>
                  <a:srgbClr val="387A3D"/>
                </a:solidFill>
                <a:latin typeface="Palatino Linotype"/>
                <a:ea typeface="Palatino Linotype"/>
                <a:cs typeface="Palatino Linotype"/>
                <a:sym typeface="Palatino Linotype"/>
              </a:rPr>
              <a:t>INSERT SPEAKER NAME INSERT ORGANIZATION</a:t>
            </a:r>
            <a:endParaRPr sz="1450" b="0" i="0" u="none" strike="noStrike" cap="none">
              <a:solidFill>
                <a:srgbClr val="000000"/>
              </a:solidFill>
              <a:latin typeface="Palatino Linotype"/>
              <a:ea typeface="Palatino Linotype"/>
              <a:cs typeface="Palatino Linotype"/>
              <a:sym typeface="Palatino Linotype"/>
            </a:endParaRPr>
          </a:p>
        </p:txBody>
      </p:sp>
      <p:pic>
        <p:nvPicPr>
          <p:cNvPr id="135" name="Google Shape;135;g306d69b6840_1_0" descr="A logo for a company&#10;&#10;Description automatically generated"/>
          <p:cNvPicPr preferRelativeResize="0"/>
          <p:nvPr/>
        </p:nvPicPr>
        <p:blipFill rotWithShape="1">
          <a:blip r:embed="rId4">
            <a:alphaModFix/>
          </a:blip>
          <a:srcRect/>
          <a:stretch/>
        </p:blipFill>
        <p:spPr>
          <a:xfrm>
            <a:off x="4499849" y="318759"/>
            <a:ext cx="968534" cy="84264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40"/>
        <p:cNvGrpSpPr/>
        <p:nvPr/>
      </p:nvGrpSpPr>
      <p:grpSpPr>
        <a:xfrm>
          <a:off x="0" y="0"/>
          <a:ext cx="0" cy="0"/>
          <a:chOff x="0" y="0"/>
          <a:chExt cx="0" cy="0"/>
        </a:xfrm>
      </p:grpSpPr>
      <p:sp>
        <p:nvSpPr>
          <p:cNvPr id="141" name="Google Shape;141;g306d69b6840_1_91"/>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E7E2D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42" name="Google Shape;142;g306d69b6840_1_91"/>
          <p:cNvSpPr txBox="1">
            <a:spLocks noGrp="1"/>
          </p:cNvSpPr>
          <p:nvPr>
            <p:ph type="title"/>
          </p:nvPr>
        </p:nvSpPr>
        <p:spPr>
          <a:xfrm>
            <a:off x="307955" y="174688"/>
            <a:ext cx="1971000" cy="4887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SzPts val="1400"/>
              <a:buNone/>
            </a:pPr>
            <a:r>
              <a:rPr lang="en-US" sz="3100"/>
              <a:t>Objectives</a:t>
            </a:r>
            <a:endParaRPr sz="3100"/>
          </a:p>
        </p:txBody>
      </p:sp>
      <p:sp>
        <p:nvSpPr>
          <p:cNvPr id="143" name="Google Shape;143;g306d69b6840_1_91"/>
          <p:cNvSpPr txBox="1"/>
          <p:nvPr/>
        </p:nvSpPr>
        <p:spPr>
          <a:xfrm>
            <a:off x="307955" y="708561"/>
            <a:ext cx="5103000" cy="2397300"/>
          </a:xfrm>
          <a:prstGeom prst="rect">
            <a:avLst/>
          </a:prstGeom>
          <a:noFill/>
          <a:ln>
            <a:noFill/>
          </a:ln>
        </p:spPr>
        <p:txBody>
          <a:bodyPr spcFirstLastPara="1" wrap="square" lIns="0" tIns="14600" rIns="0" bIns="0" anchor="t" anchorCtr="0">
            <a:spAutoFit/>
          </a:bodyPr>
          <a:lstStyle/>
          <a:p>
            <a:pPr marL="12700" marR="0" lvl="0" indent="0" algn="l" rtl="0">
              <a:lnSpc>
                <a:spcPct val="100000"/>
              </a:lnSpc>
              <a:spcBef>
                <a:spcPts val="0"/>
              </a:spcBef>
              <a:spcAft>
                <a:spcPts val="0"/>
              </a:spcAft>
              <a:buClr>
                <a:srgbClr val="000000"/>
              </a:buClr>
              <a:buSzPts val="1550"/>
              <a:buFont typeface="Arial"/>
              <a:buNone/>
            </a:pPr>
            <a:r>
              <a:rPr lang="en-US" sz="1550" b="0" i="0" u="none" strike="noStrike" cap="none">
                <a:solidFill>
                  <a:srgbClr val="2C704E"/>
                </a:solidFill>
                <a:latin typeface="Palatino Linotype"/>
                <a:ea typeface="Palatino Linotype"/>
                <a:cs typeface="Palatino Linotype"/>
                <a:sym typeface="Palatino Linotype"/>
              </a:rPr>
              <a:t>As a result of this lesson, the participant will be able to…</a:t>
            </a:r>
            <a:endParaRPr sz="1550" b="0" i="0" u="none" strike="noStrike" cap="none">
              <a:solidFill>
                <a:srgbClr val="000000"/>
              </a:solidFill>
              <a:latin typeface="Palatino Linotype"/>
              <a:ea typeface="Palatino Linotype"/>
              <a:cs typeface="Palatino Linotype"/>
              <a:sym typeface="Palatino Linotype"/>
            </a:endParaRPr>
          </a:p>
          <a:p>
            <a:pPr marL="291465" marR="201930" lvl="0" indent="-168275" algn="l" rtl="0">
              <a:lnSpc>
                <a:spcPct val="101200"/>
              </a:lnSpc>
              <a:spcBef>
                <a:spcPts val="168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Understand how climate change can aﬀect personal 	ﬁnances.</a:t>
            </a:r>
            <a:endParaRPr sz="1550" b="0" i="0" u="none" strike="noStrike" cap="none">
              <a:solidFill>
                <a:srgbClr val="000000"/>
              </a:solidFill>
              <a:latin typeface="Palatino Linotype"/>
              <a:ea typeface="Palatino Linotype"/>
              <a:cs typeface="Palatino Linotype"/>
              <a:sym typeface="Palatino Linotype"/>
            </a:endParaRPr>
          </a:p>
          <a:p>
            <a:pPr marL="291465" marR="0" lvl="0" indent="-168275" algn="l" rtl="0">
              <a:lnSpc>
                <a:spcPct val="100000"/>
              </a:lnSpc>
              <a:spcBef>
                <a:spcPts val="1905"/>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Identify action steps to climate-proof ﬁnancial aﬀairs.</a:t>
            </a:r>
            <a:endParaRPr sz="1550" b="0" i="0" u="none" strike="noStrike" cap="none">
              <a:solidFill>
                <a:srgbClr val="000000"/>
              </a:solidFill>
              <a:latin typeface="Palatino Linotype"/>
              <a:ea typeface="Palatino Linotype"/>
              <a:cs typeface="Palatino Linotype"/>
              <a:sym typeface="Palatino Linotype"/>
            </a:endParaRPr>
          </a:p>
          <a:p>
            <a:pPr marL="291465" marR="441958" lvl="0" indent="-168275" algn="just" rtl="0">
              <a:lnSpc>
                <a:spcPct val="101200"/>
              </a:lnSpc>
              <a:spcBef>
                <a:spcPts val="188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Create a personal action plan that outlines action 	steps, encourages prioritization, and documents 	completion of speciﬁc tasks.</a:t>
            </a:r>
            <a:endParaRPr sz="1550" b="0" i="0" u="none" strike="noStrike" cap="none">
              <a:solidFill>
                <a:srgbClr val="000000"/>
              </a:solidFill>
              <a:latin typeface="Palatino Linotype"/>
              <a:ea typeface="Palatino Linotype"/>
              <a:cs typeface="Palatino Linotype"/>
              <a:sym typeface="Palatino Linotyp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148"/>
        <p:cNvGrpSpPr/>
        <p:nvPr/>
      </p:nvGrpSpPr>
      <p:grpSpPr>
        <a:xfrm>
          <a:off x="0" y="0"/>
          <a:ext cx="0" cy="0"/>
          <a:chOff x="0" y="0"/>
          <a:chExt cx="0" cy="0"/>
        </a:xfrm>
      </p:grpSpPr>
      <p:sp>
        <p:nvSpPr>
          <p:cNvPr id="149" name="Google Shape;149;g306d69b6840_1_390"/>
          <p:cNvSpPr txBox="1">
            <a:spLocks noGrp="1"/>
          </p:cNvSpPr>
          <p:nvPr>
            <p:ph type="title"/>
          </p:nvPr>
        </p:nvSpPr>
        <p:spPr>
          <a:xfrm>
            <a:off x="307955" y="174688"/>
            <a:ext cx="5238900" cy="418200"/>
          </a:xfrm>
          <a:prstGeom prst="rect">
            <a:avLst/>
          </a:prstGeom>
          <a:noFill/>
          <a:ln>
            <a:noFill/>
          </a:ln>
        </p:spPr>
        <p:txBody>
          <a:bodyPr spcFirstLastPara="1" wrap="square" lIns="0" tIns="17775" rIns="0" bIns="0" anchor="t" anchorCtr="0">
            <a:spAutoFit/>
          </a:bodyPr>
          <a:lstStyle/>
          <a:p>
            <a:pPr marL="63500" lvl="0" indent="0" algn="l" rtl="0">
              <a:lnSpc>
                <a:spcPct val="100000"/>
              </a:lnSpc>
              <a:spcBef>
                <a:spcPts val="0"/>
              </a:spcBef>
              <a:spcAft>
                <a:spcPts val="0"/>
              </a:spcAft>
              <a:buSzPts val="1400"/>
              <a:buNone/>
            </a:pPr>
            <a:r>
              <a:rPr lang="en-US" sz="2600"/>
              <a:t>Climate Change- What We Know</a:t>
            </a:r>
            <a:endParaRPr sz="2600"/>
          </a:p>
        </p:txBody>
      </p:sp>
      <p:sp>
        <p:nvSpPr>
          <p:cNvPr id="150" name="Google Shape;150;g306d69b6840_1_390"/>
          <p:cNvSpPr txBox="1"/>
          <p:nvPr/>
        </p:nvSpPr>
        <p:spPr>
          <a:xfrm>
            <a:off x="307955" y="748705"/>
            <a:ext cx="4930200" cy="1987500"/>
          </a:xfrm>
          <a:prstGeom prst="rect">
            <a:avLst/>
          </a:prstGeom>
          <a:noFill/>
          <a:ln>
            <a:noFill/>
          </a:ln>
        </p:spPr>
        <p:txBody>
          <a:bodyPr spcFirstLastPara="1" wrap="square" lIns="0" tIns="12050" rIns="0" bIns="0" anchor="t" anchorCtr="0">
            <a:spAutoFit/>
          </a:bodyPr>
          <a:lstStyle/>
          <a:p>
            <a:pPr marL="179705" marR="355600" lvl="0" indent="-167640" algn="l" rtl="0">
              <a:lnSpc>
                <a:spcPct val="100600"/>
              </a:lnSpc>
              <a:spcBef>
                <a:spcPts val="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Climate change consequences are substantial and 	escalating </a:t>
            </a:r>
            <a:r>
              <a:rPr lang="en-US" sz="1200" b="0" i="0" u="none" strike="noStrike" cap="none">
                <a:solidFill>
                  <a:srgbClr val="2C704E"/>
                </a:solidFill>
                <a:latin typeface="Palatino Linotype"/>
                <a:ea typeface="Palatino Linotype"/>
                <a:cs typeface="Palatino Linotype"/>
                <a:sym typeface="Palatino Linotype"/>
              </a:rPr>
              <a:t>(U.S. Department of the Treasury, 2023)</a:t>
            </a:r>
            <a:endParaRPr sz="1200" b="0" i="0" u="none" strike="noStrike" cap="none">
              <a:solidFill>
                <a:srgbClr val="000000"/>
              </a:solidFill>
              <a:latin typeface="Palatino Linotype"/>
              <a:ea typeface="Palatino Linotype"/>
              <a:cs typeface="Palatino Linotype"/>
              <a:sym typeface="Palatino Linotype"/>
            </a:endParaRPr>
          </a:p>
          <a:p>
            <a:pPr marL="180340" marR="0" lvl="0" indent="-167640" algn="l" rtl="0">
              <a:lnSpc>
                <a:spcPct val="100000"/>
              </a:lnSpc>
              <a:spcBef>
                <a:spcPts val="1885"/>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Increased severity, extent, and frequency </a:t>
            </a:r>
            <a:r>
              <a:rPr lang="en-US" sz="1200" b="0" i="0" u="none" strike="noStrike" cap="none">
                <a:solidFill>
                  <a:srgbClr val="2C704E"/>
                </a:solidFill>
                <a:latin typeface="Palatino Linotype"/>
                <a:ea typeface="Palatino Linotype"/>
                <a:cs typeface="Palatino Linotype"/>
                <a:sym typeface="Palatino Linotype"/>
              </a:rPr>
              <a:t>(USGCRP, 2023)</a:t>
            </a:r>
            <a:endParaRPr sz="1200" b="0" i="0" u="none" strike="noStrike" cap="none">
              <a:solidFill>
                <a:srgbClr val="000000"/>
              </a:solidFill>
              <a:latin typeface="Palatino Linotype"/>
              <a:ea typeface="Palatino Linotype"/>
              <a:cs typeface="Palatino Linotype"/>
              <a:sym typeface="Palatino Linotype"/>
            </a:endParaRPr>
          </a:p>
          <a:p>
            <a:pPr marL="179705" marR="340360" lvl="0" indent="-167640" algn="l" rtl="0">
              <a:lnSpc>
                <a:spcPct val="95400"/>
              </a:lnSpc>
              <a:spcBef>
                <a:spcPts val="197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Families are vulnerable </a:t>
            </a:r>
            <a:r>
              <a:rPr lang="en-US" sz="1200" b="0" i="0" u="none" strike="noStrike" cap="none">
                <a:solidFill>
                  <a:srgbClr val="2C704E"/>
                </a:solidFill>
                <a:latin typeface="Palatino Linotype"/>
                <a:ea typeface="Palatino Linotype"/>
                <a:cs typeface="Palatino Linotype"/>
                <a:sym typeface="Palatino Linotype"/>
              </a:rPr>
              <a:t>(U.S. Department of the Treasury, 	2023)</a:t>
            </a:r>
            <a:endParaRPr sz="1200" b="0" i="0" u="none" strike="noStrike" cap="none">
              <a:solidFill>
                <a:srgbClr val="000000"/>
              </a:solidFill>
              <a:latin typeface="Palatino Linotype"/>
              <a:ea typeface="Palatino Linotype"/>
              <a:cs typeface="Palatino Linotype"/>
              <a:sym typeface="Palatino Linotype"/>
            </a:endParaRPr>
          </a:p>
          <a:p>
            <a:pPr marL="0" marR="0" lvl="0" indent="0" algn="l" rtl="0">
              <a:lnSpc>
                <a:spcPct val="100000"/>
              </a:lnSpc>
              <a:spcBef>
                <a:spcPts val="335"/>
              </a:spcBef>
              <a:spcAft>
                <a:spcPts val="0"/>
              </a:spcAft>
              <a:buClr>
                <a:srgbClr val="000000"/>
              </a:buClr>
              <a:buSzPts val="500"/>
              <a:buFont typeface="Arial"/>
              <a:buNone/>
            </a:pPr>
            <a:endParaRPr sz="500" b="0" i="0" u="none" strike="noStrike" cap="none">
              <a:solidFill>
                <a:srgbClr val="000000"/>
              </a:solidFill>
              <a:latin typeface="Palatino Linotype"/>
              <a:ea typeface="Palatino Linotype"/>
              <a:cs typeface="Palatino Linotype"/>
              <a:sym typeface="Palatino Linotype"/>
            </a:endParaRPr>
          </a:p>
          <a:p>
            <a:pPr marL="180340" marR="0" lvl="0" indent="-167640" algn="l" rtl="0">
              <a:lnSpc>
                <a:spcPct val="100000"/>
              </a:lnSpc>
              <a:spcBef>
                <a:spcPts val="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Now is time for action </a:t>
            </a:r>
            <a:r>
              <a:rPr lang="en-US" sz="1200" b="0" i="0" u="none" strike="noStrike" cap="none">
                <a:solidFill>
                  <a:srgbClr val="2C704E"/>
                </a:solidFill>
                <a:latin typeface="Palatino Linotype"/>
                <a:ea typeface="Palatino Linotype"/>
                <a:cs typeface="Palatino Linotype"/>
                <a:sym typeface="Palatino Linotype"/>
              </a:rPr>
              <a:t>(U.S. Department of the Treasury, 2023)</a:t>
            </a:r>
            <a:endParaRPr sz="1200" b="0" i="0" u="none" strike="noStrike" cap="none">
              <a:solidFill>
                <a:srgbClr val="000000"/>
              </a:solidFill>
              <a:latin typeface="Palatino Linotype"/>
              <a:ea typeface="Palatino Linotype"/>
              <a:cs typeface="Palatino Linotype"/>
              <a:sym typeface="Palatino Linotype"/>
            </a:endParaRPr>
          </a:p>
        </p:txBody>
      </p:sp>
      <p:pic>
        <p:nvPicPr>
          <p:cNvPr id="151" name="Google Shape;151;g306d69b6840_1_390"/>
          <p:cNvPicPr preferRelativeResize="0"/>
          <p:nvPr/>
        </p:nvPicPr>
        <p:blipFill rotWithShape="1">
          <a:blip r:embed="rId3">
            <a:alphaModFix/>
          </a:blip>
          <a:srcRect/>
          <a:stretch/>
        </p:blipFill>
        <p:spPr>
          <a:xfrm>
            <a:off x="0" y="2790825"/>
            <a:ext cx="5852156" cy="5323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156"/>
        <p:cNvGrpSpPr/>
        <p:nvPr/>
      </p:nvGrpSpPr>
      <p:grpSpPr>
        <a:xfrm>
          <a:off x="0" y="0"/>
          <a:ext cx="0" cy="0"/>
          <a:chOff x="0" y="0"/>
          <a:chExt cx="0" cy="0"/>
        </a:xfrm>
      </p:grpSpPr>
      <p:sp>
        <p:nvSpPr>
          <p:cNvPr id="157" name="Google Shape;157;g306d69b6840_1_50"/>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E7E2D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58" name="Google Shape;158;g306d69b6840_1_50"/>
          <p:cNvSpPr txBox="1"/>
          <p:nvPr/>
        </p:nvSpPr>
        <p:spPr>
          <a:xfrm>
            <a:off x="307955" y="840458"/>
            <a:ext cx="4984200" cy="2162100"/>
          </a:xfrm>
          <a:prstGeom prst="rect">
            <a:avLst/>
          </a:prstGeom>
          <a:noFill/>
          <a:ln>
            <a:noFill/>
          </a:ln>
        </p:spPr>
        <p:txBody>
          <a:bodyPr spcFirstLastPara="1" wrap="square" lIns="0" tIns="12050" rIns="0" bIns="0" anchor="t" anchorCtr="0">
            <a:spAutoFit/>
          </a:bodyPr>
          <a:lstStyle/>
          <a:p>
            <a:pPr marL="180340" marR="270510" lvl="0" indent="-168275" algn="l" rtl="0">
              <a:lnSpc>
                <a:spcPct val="101200"/>
              </a:lnSpc>
              <a:spcBef>
                <a:spcPts val="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What types of climate related events have occurred 	(or could potentially occur) in your community?</a:t>
            </a:r>
            <a:endParaRPr sz="1550" b="0" i="0" u="none" strike="noStrike" cap="none">
              <a:solidFill>
                <a:srgbClr val="000000"/>
              </a:solidFill>
              <a:latin typeface="Palatino Linotype"/>
              <a:ea typeface="Palatino Linotype"/>
              <a:cs typeface="Palatino Linotype"/>
              <a:sym typeface="Palatino Linotype"/>
            </a:endParaRPr>
          </a:p>
          <a:p>
            <a:pPr marL="180340" marR="5080" lvl="0" indent="-168275" algn="l" rtl="0">
              <a:lnSpc>
                <a:spcPct val="101200"/>
              </a:lnSpc>
              <a:spcBef>
                <a:spcPts val="865"/>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How have/could these climate events aﬀect your 	personal ﬁnancial situation or the ﬁnancial situations 	of those in your community?</a:t>
            </a:r>
            <a:endParaRPr sz="1550" b="0" i="0" u="none" strike="noStrike" cap="none">
              <a:solidFill>
                <a:srgbClr val="000000"/>
              </a:solidFill>
              <a:latin typeface="Palatino Linotype"/>
              <a:ea typeface="Palatino Linotype"/>
              <a:cs typeface="Palatino Linotype"/>
              <a:sym typeface="Palatino Linotype"/>
            </a:endParaRPr>
          </a:p>
          <a:p>
            <a:pPr marL="180340" marR="106045" lvl="0" indent="-168275" algn="l" rtl="0">
              <a:lnSpc>
                <a:spcPct val="101200"/>
              </a:lnSpc>
              <a:spcBef>
                <a:spcPts val="86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What are some actions that could be taken to protect 	your ﬁnances if a similar climate event where to 	occur again in the future?</a:t>
            </a:r>
            <a:endParaRPr sz="1550" b="0" i="0" u="none" strike="noStrike" cap="none">
              <a:solidFill>
                <a:srgbClr val="000000"/>
              </a:solidFill>
              <a:latin typeface="Palatino Linotype"/>
              <a:ea typeface="Palatino Linotype"/>
              <a:cs typeface="Palatino Linotype"/>
              <a:sym typeface="Palatino Linotype"/>
            </a:endParaRPr>
          </a:p>
        </p:txBody>
      </p:sp>
      <p:sp>
        <p:nvSpPr>
          <p:cNvPr id="159" name="Google Shape;159;g306d69b6840_1_50"/>
          <p:cNvSpPr txBox="1">
            <a:spLocks noGrp="1"/>
          </p:cNvSpPr>
          <p:nvPr>
            <p:ph type="title"/>
          </p:nvPr>
        </p:nvSpPr>
        <p:spPr>
          <a:xfrm>
            <a:off x="307955" y="174688"/>
            <a:ext cx="2784600" cy="4887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SzPts val="1400"/>
              <a:buNone/>
            </a:pPr>
            <a:r>
              <a:rPr lang="en-US" sz="3100"/>
              <a:t>Think About It</a:t>
            </a:r>
            <a:endParaRPr sz="3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63"/>
        <p:cNvGrpSpPr/>
        <p:nvPr/>
      </p:nvGrpSpPr>
      <p:grpSpPr>
        <a:xfrm>
          <a:off x="0" y="0"/>
          <a:ext cx="0" cy="0"/>
          <a:chOff x="0" y="0"/>
          <a:chExt cx="0" cy="0"/>
        </a:xfrm>
      </p:grpSpPr>
      <p:grpSp>
        <p:nvGrpSpPr>
          <p:cNvPr id="164" name="Google Shape;164;p5"/>
          <p:cNvGrpSpPr/>
          <p:nvPr/>
        </p:nvGrpSpPr>
        <p:grpSpPr>
          <a:xfrm>
            <a:off x="0" y="-76"/>
            <a:ext cx="5852337" cy="3292475"/>
            <a:chOff x="0" y="-76"/>
            <a:chExt cx="5852337" cy="3292475"/>
          </a:xfrm>
        </p:grpSpPr>
        <p:sp>
          <p:nvSpPr>
            <p:cNvPr id="165" name="Google Shape;165;p5"/>
            <p:cNvSpPr/>
            <p:nvPr/>
          </p:nvSpPr>
          <p:spPr>
            <a:xfrm>
              <a:off x="2679242" y="-76"/>
              <a:ext cx="3173095" cy="3292475"/>
            </a:xfrm>
            <a:custGeom>
              <a:avLst/>
              <a:gdLst/>
              <a:ahLst/>
              <a:cxnLst/>
              <a:rect l="l" t="t" r="r" b="b"/>
              <a:pathLst>
                <a:path w="3173095" h="3292475" extrusionOk="0">
                  <a:moveTo>
                    <a:pt x="0" y="3291916"/>
                  </a:moveTo>
                  <a:lnTo>
                    <a:pt x="3173056" y="3291916"/>
                  </a:lnTo>
                  <a:lnTo>
                    <a:pt x="3173056" y="0"/>
                  </a:lnTo>
                  <a:lnTo>
                    <a:pt x="0" y="0"/>
                  </a:lnTo>
                  <a:lnTo>
                    <a:pt x="0" y="3291916"/>
                  </a:lnTo>
                  <a:close/>
                </a:path>
              </a:pathLst>
            </a:custGeom>
            <a:solidFill>
              <a:srgbClr val="E7E2D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6" name="Google Shape;166;p5"/>
            <p:cNvSpPr/>
            <p:nvPr/>
          </p:nvSpPr>
          <p:spPr>
            <a:xfrm>
              <a:off x="0" y="-76"/>
              <a:ext cx="2679700" cy="3292475"/>
            </a:xfrm>
            <a:custGeom>
              <a:avLst/>
              <a:gdLst/>
              <a:ahLst/>
              <a:cxnLst/>
              <a:rect l="l" t="t" r="r" b="b"/>
              <a:pathLst>
                <a:path w="2679700" h="3292475" extrusionOk="0">
                  <a:moveTo>
                    <a:pt x="2679242" y="0"/>
                  </a:moveTo>
                  <a:lnTo>
                    <a:pt x="0" y="0"/>
                  </a:lnTo>
                  <a:lnTo>
                    <a:pt x="0" y="3291916"/>
                  </a:lnTo>
                  <a:lnTo>
                    <a:pt x="2679242" y="3291916"/>
                  </a:lnTo>
                  <a:lnTo>
                    <a:pt x="2679242" y="0"/>
                  </a:lnTo>
                  <a:close/>
                </a:path>
              </a:pathLst>
            </a:cu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67" name="Google Shape;167;p5"/>
          <p:cNvSpPr txBox="1">
            <a:spLocks noGrp="1"/>
          </p:cNvSpPr>
          <p:nvPr>
            <p:ph type="title"/>
          </p:nvPr>
        </p:nvSpPr>
        <p:spPr>
          <a:xfrm>
            <a:off x="287192" y="120752"/>
            <a:ext cx="2091055" cy="1534160"/>
          </a:xfrm>
          <a:prstGeom prst="rect">
            <a:avLst/>
          </a:prstGeom>
          <a:noFill/>
          <a:ln>
            <a:noFill/>
          </a:ln>
        </p:spPr>
        <p:txBody>
          <a:bodyPr spcFirstLastPara="1" wrap="square" lIns="0" tIns="65400" rIns="0" bIns="0" anchor="t" anchorCtr="0">
            <a:spAutoFit/>
          </a:bodyPr>
          <a:lstStyle/>
          <a:p>
            <a:pPr marL="33020" lvl="0" indent="0" algn="l" rtl="0">
              <a:lnSpc>
                <a:spcPct val="100000"/>
              </a:lnSpc>
              <a:spcBef>
                <a:spcPts val="0"/>
              </a:spcBef>
              <a:spcAft>
                <a:spcPts val="0"/>
              </a:spcAft>
              <a:buSzPts val="1400"/>
              <a:buNone/>
            </a:pPr>
            <a:r>
              <a:rPr lang="en-US"/>
              <a:t>Tool</a:t>
            </a:r>
            <a:endParaRPr/>
          </a:p>
          <a:p>
            <a:pPr marL="12700" marR="5080" lvl="0" indent="0" algn="l" rtl="0">
              <a:lnSpc>
                <a:spcPct val="101200"/>
              </a:lnSpc>
              <a:spcBef>
                <a:spcPts val="210"/>
              </a:spcBef>
              <a:spcAft>
                <a:spcPts val="0"/>
              </a:spcAft>
              <a:buSzPts val="1400"/>
              <a:buNone/>
            </a:pPr>
            <a:r>
              <a:rPr lang="en-US" sz="1550" b="0">
                <a:latin typeface="Palatino Linotype"/>
                <a:ea typeface="Palatino Linotype"/>
                <a:cs typeface="Palatino Linotype"/>
                <a:sym typeface="Palatino Linotype"/>
              </a:rPr>
              <a:t>Free </a:t>
            </a:r>
            <a:r>
              <a:rPr lang="en-US" sz="1550" b="0" i="1">
                <a:latin typeface="Palatino Linotype"/>
                <a:ea typeface="Palatino Linotype"/>
                <a:cs typeface="Palatino Linotype"/>
                <a:sym typeface="Palatino Linotype"/>
              </a:rPr>
              <a:t>printable </a:t>
            </a:r>
            <a:r>
              <a:rPr lang="en-US" sz="1550" b="0">
                <a:latin typeface="Palatino Linotype"/>
                <a:ea typeface="Palatino Linotype"/>
                <a:cs typeface="Palatino Linotype"/>
                <a:sym typeface="Palatino Linotype"/>
              </a:rPr>
              <a:t>resource with ﬁll-in-the-blanks for goal completion and tracking</a:t>
            </a:r>
            <a:endParaRPr sz="1550">
              <a:latin typeface="Palatino Linotype"/>
              <a:ea typeface="Palatino Linotype"/>
              <a:cs typeface="Palatino Linotype"/>
              <a:sym typeface="Palatino Linotype"/>
            </a:endParaRPr>
          </a:p>
        </p:txBody>
      </p:sp>
      <p:grpSp>
        <p:nvGrpSpPr>
          <p:cNvPr id="168" name="Google Shape;168;p5"/>
          <p:cNvGrpSpPr/>
          <p:nvPr/>
        </p:nvGrpSpPr>
        <p:grpSpPr>
          <a:xfrm>
            <a:off x="2846897" y="204145"/>
            <a:ext cx="2719841" cy="2835010"/>
            <a:chOff x="2846897" y="204145"/>
            <a:chExt cx="2719841" cy="2835010"/>
          </a:xfrm>
        </p:grpSpPr>
        <p:pic>
          <p:nvPicPr>
            <p:cNvPr id="169" name="Google Shape;169;p5"/>
            <p:cNvPicPr preferRelativeResize="0"/>
            <p:nvPr/>
          </p:nvPicPr>
          <p:blipFill rotWithShape="1">
            <a:blip r:embed="rId3">
              <a:alphaModFix/>
            </a:blip>
            <a:srcRect/>
            <a:stretch/>
          </p:blipFill>
          <p:spPr>
            <a:xfrm>
              <a:off x="2846897" y="204145"/>
              <a:ext cx="1405164" cy="1813939"/>
            </a:xfrm>
            <a:prstGeom prst="rect">
              <a:avLst/>
            </a:prstGeom>
            <a:noFill/>
            <a:ln>
              <a:noFill/>
            </a:ln>
          </p:spPr>
        </p:pic>
        <p:pic>
          <p:nvPicPr>
            <p:cNvPr id="170" name="Google Shape;170;p5"/>
            <p:cNvPicPr preferRelativeResize="0"/>
            <p:nvPr/>
          </p:nvPicPr>
          <p:blipFill rotWithShape="1">
            <a:blip r:embed="rId4">
              <a:alphaModFix/>
            </a:blip>
            <a:srcRect/>
            <a:stretch/>
          </p:blipFill>
          <p:spPr>
            <a:xfrm>
              <a:off x="3485476" y="738912"/>
              <a:ext cx="1397850" cy="1813939"/>
            </a:xfrm>
            <a:prstGeom prst="rect">
              <a:avLst/>
            </a:prstGeom>
            <a:noFill/>
            <a:ln>
              <a:noFill/>
            </a:ln>
          </p:spPr>
        </p:pic>
        <p:pic>
          <p:nvPicPr>
            <p:cNvPr id="171" name="Google Shape;171;p5"/>
            <p:cNvPicPr preferRelativeResize="0"/>
            <p:nvPr/>
          </p:nvPicPr>
          <p:blipFill rotWithShape="1">
            <a:blip r:embed="rId5">
              <a:alphaModFix/>
            </a:blip>
            <a:srcRect/>
            <a:stretch/>
          </p:blipFill>
          <p:spPr>
            <a:xfrm>
              <a:off x="4184404" y="1255729"/>
              <a:ext cx="1382334" cy="1783426"/>
            </a:xfrm>
            <a:prstGeom prst="rect">
              <a:avLst/>
            </a:prstGeom>
            <a:noFill/>
            <a:ln>
              <a:noFill/>
            </a:ln>
          </p:spPr>
        </p:pic>
      </p:grpSp>
      <p:pic>
        <p:nvPicPr>
          <p:cNvPr id="172" name="Google Shape;172;p5" descr="A qr code on a white background&#10;&#10;Description automatically generated"/>
          <p:cNvPicPr preferRelativeResize="0"/>
          <p:nvPr/>
        </p:nvPicPr>
        <p:blipFill rotWithShape="1">
          <a:blip r:embed="rId6">
            <a:alphaModFix/>
          </a:blip>
          <a:srcRect/>
          <a:stretch/>
        </p:blipFill>
        <p:spPr>
          <a:xfrm>
            <a:off x="827012" y="2029624"/>
            <a:ext cx="1046454" cy="104645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
          <p:cNvSpPr txBox="1">
            <a:spLocks noGrp="1"/>
          </p:cNvSpPr>
          <p:nvPr>
            <p:ph type="title"/>
          </p:nvPr>
        </p:nvSpPr>
        <p:spPr>
          <a:xfrm>
            <a:off x="307955" y="174688"/>
            <a:ext cx="5238788" cy="496570"/>
          </a:xfrm>
          <a:prstGeom prst="rect">
            <a:avLst/>
          </a:prstGeom>
          <a:noFill/>
          <a:ln>
            <a:noFill/>
          </a:ln>
        </p:spPr>
        <p:txBody>
          <a:bodyPr spcFirstLastPara="1" wrap="square" lIns="0" tIns="17775" rIns="0" bIns="0" anchor="t" anchorCtr="0">
            <a:spAutoFit/>
          </a:bodyPr>
          <a:lstStyle/>
          <a:p>
            <a:pPr marL="63500" lvl="0" indent="0" algn="l" rtl="0">
              <a:lnSpc>
                <a:spcPct val="100000"/>
              </a:lnSpc>
              <a:spcBef>
                <a:spcPts val="140"/>
              </a:spcBef>
              <a:spcAft>
                <a:spcPts val="0"/>
              </a:spcAft>
              <a:buSzPts val="1400"/>
              <a:buNone/>
            </a:pPr>
            <a:r>
              <a:rPr lang="en-US"/>
              <a:t>Group Activity</a:t>
            </a:r>
            <a:endParaRPr/>
          </a:p>
        </p:txBody>
      </p:sp>
      <p:sp>
        <p:nvSpPr>
          <p:cNvPr id="179" name="Google Shape;179;p1"/>
          <p:cNvSpPr txBox="1"/>
          <p:nvPr/>
        </p:nvSpPr>
        <p:spPr>
          <a:xfrm>
            <a:off x="382018" y="734293"/>
            <a:ext cx="3078732" cy="1699183"/>
          </a:xfrm>
          <a:prstGeom prst="rect">
            <a:avLst/>
          </a:prstGeom>
          <a:noFill/>
          <a:ln>
            <a:noFill/>
          </a:ln>
        </p:spPr>
        <p:txBody>
          <a:bodyPr spcFirstLastPara="1" wrap="square" lIns="0" tIns="13950" rIns="0" bIns="0" anchor="t" anchorCtr="0">
            <a:spAutoFit/>
          </a:bodyPr>
          <a:lstStyle/>
          <a:p>
            <a:pPr marL="12700" marR="0" lvl="0" indent="0" algn="l" rtl="0">
              <a:lnSpc>
                <a:spcPct val="100000"/>
              </a:lnSpc>
              <a:spcBef>
                <a:spcPts val="0"/>
              </a:spcBef>
              <a:spcAft>
                <a:spcPts val="0"/>
              </a:spcAft>
              <a:buNone/>
            </a:pPr>
            <a:r>
              <a:rPr lang="en-US" sz="1550" b="0" i="0" u="none" strike="noStrike" cap="none">
                <a:solidFill>
                  <a:srgbClr val="2C704E"/>
                </a:solidFill>
                <a:latin typeface="Palatino Linotype"/>
                <a:ea typeface="Palatino Linotype"/>
                <a:cs typeface="Palatino Linotype"/>
                <a:sym typeface="Palatino Linotype"/>
              </a:rPr>
              <a:t>Working in your group:</a:t>
            </a:r>
            <a:endParaRPr sz="1550" b="0" i="0" u="none" strike="noStrike" cap="none">
              <a:solidFill>
                <a:srgbClr val="000000"/>
              </a:solidFill>
              <a:latin typeface="Palatino Linotype"/>
              <a:ea typeface="Palatino Linotype"/>
              <a:cs typeface="Palatino Linotype"/>
              <a:sym typeface="Palatino Linotype"/>
            </a:endParaRPr>
          </a:p>
          <a:p>
            <a:pPr marL="473709" marR="0" lvl="0" indent="-167640" algn="l" rtl="0">
              <a:lnSpc>
                <a:spcPct val="100000"/>
              </a:lnSpc>
              <a:spcBef>
                <a:spcPts val="1900"/>
              </a:spcBef>
              <a:spcAft>
                <a:spcPts val="0"/>
              </a:spcAft>
              <a:buClr>
                <a:srgbClr val="000000"/>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Review assigned topic(s)</a:t>
            </a:r>
            <a:endParaRPr sz="1550" b="0" i="0" u="none" strike="noStrike" cap="none">
              <a:solidFill>
                <a:srgbClr val="000000"/>
              </a:solidFill>
              <a:latin typeface="Palatino Linotype"/>
              <a:ea typeface="Palatino Linotype"/>
              <a:cs typeface="Palatino Linotype"/>
              <a:sym typeface="Palatino Linotype"/>
            </a:endParaRPr>
          </a:p>
          <a:p>
            <a:pPr marL="473709" marR="0" lvl="0" indent="-167640" algn="l" rtl="0">
              <a:lnSpc>
                <a:spcPct val="100000"/>
              </a:lnSpc>
              <a:spcBef>
                <a:spcPts val="1880"/>
              </a:spcBef>
              <a:spcAft>
                <a:spcPts val="0"/>
              </a:spcAft>
              <a:buClr>
                <a:srgbClr val="000000"/>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Pick 2 favorite action items</a:t>
            </a:r>
            <a:endParaRPr sz="1550" b="0" i="0" u="none" strike="noStrike" cap="none">
              <a:solidFill>
                <a:srgbClr val="000000"/>
              </a:solidFill>
              <a:latin typeface="Palatino Linotype"/>
              <a:ea typeface="Palatino Linotype"/>
              <a:cs typeface="Palatino Linotype"/>
              <a:sym typeface="Palatino Linotype"/>
            </a:endParaRPr>
          </a:p>
          <a:p>
            <a:pPr marL="473709" marR="0" lvl="0" indent="-167640" algn="l" rtl="0">
              <a:lnSpc>
                <a:spcPct val="100000"/>
              </a:lnSpc>
              <a:spcBef>
                <a:spcPts val="1885"/>
              </a:spcBef>
              <a:spcAft>
                <a:spcPts val="0"/>
              </a:spcAft>
              <a:buClr>
                <a:srgbClr val="000000"/>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Report out to larger group</a:t>
            </a:r>
            <a:endParaRPr sz="1550" b="0" i="0" u="none" strike="noStrike" cap="none">
              <a:solidFill>
                <a:srgbClr val="000000"/>
              </a:solidFill>
              <a:latin typeface="Palatino Linotype"/>
              <a:ea typeface="Palatino Linotype"/>
              <a:cs typeface="Palatino Linotype"/>
              <a:sym typeface="Palatino Linotype"/>
            </a:endParaRPr>
          </a:p>
        </p:txBody>
      </p:sp>
      <p:pic>
        <p:nvPicPr>
          <p:cNvPr id="180" name="Google Shape;180;p1"/>
          <p:cNvPicPr preferRelativeResize="0"/>
          <p:nvPr/>
        </p:nvPicPr>
        <p:blipFill rotWithShape="1">
          <a:blip r:embed="rId3">
            <a:alphaModFix/>
          </a:blip>
          <a:srcRect/>
          <a:stretch/>
        </p:blipFill>
        <p:spPr>
          <a:xfrm>
            <a:off x="3688338" y="1046567"/>
            <a:ext cx="1831705" cy="143919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
          <p:cNvSpPr txBox="1">
            <a:spLocks noGrp="1"/>
          </p:cNvSpPr>
          <p:nvPr>
            <p:ph type="title"/>
          </p:nvPr>
        </p:nvSpPr>
        <p:spPr>
          <a:xfrm>
            <a:off x="307955" y="185205"/>
            <a:ext cx="2291715" cy="412750"/>
          </a:xfrm>
          <a:prstGeom prst="rect">
            <a:avLst/>
          </a:prstGeom>
          <a:noFill/>
          <a:ln>
            <a:noFill/>
          </a:ln>
        </p:spPr>
        <p:txBody>
          <a:bodyPr spcFirstLastPara="1" wrap="square" lIns="0" tIns="17775" rIns="0" bIns="0" anchor="t" anchorCtr="0">
            <a:spAutoFit/>
          </a:bodyPr>
          <a:lstStyle/>
          <a:p>
            <a:pPr marL="12700" lvl="0" indent="0" algn="l" rtl="0">
              <a:lnSpc>
                <a:spcPct val="100000"/>
              </a:lnSpc>
              <a:spcBef>
                <a:spcPts val="140"/>
              </a:spcBef>
              <a:spcAft>
                <a:spcPts val="0"/>
              </a:spcAft>
              <a:buSzPts val="1400"/>
              <a:buNone/>
            </a:pPr>
            <a:r>
              <a:rPr lang="en-US"/>
              <a:t>Group Activity</a:t>
            </a:r>
            <a:endParaRPr/>
          </a:p>
        </p:txBody>
      </p:sp>
      <p:sp>
        <p:nvSpPr>
          <p:cNvPr id="187" name="Google Shape;187;p2"/>
          <p:cNvSpPr txBox="1"/>
          <p:nvPr/>
        </p:nvSpPr>
        <p:spPr>
          <a:xfrm>
            <a:off x="339633" y="503917"/>
            <a:ext cx="3959225" cy="2491105"/>
          </a:xfrm>
          <a:prstGeom prst="rect">
            <a:avLst/>
          </a:prstGeom>
          <a:noFill/>
          <a:ln>
            <a:noFill/>
          </a:ln>
        </p:spPr>
        <p:txBody>
          <a:bodyPr spcFirstLastPara="1" wrap="square" lIns="0" tIns="139700" rIns="0" bIns="0" anchor="t" anchorCtr="0">
            <a:spAutoFit/>
          </a:bodyPr>
          <a:lstStyle/>
          <a:p>
            <a:pPr marL="12700" marR="0" lvl="0" indent="0" algn="l" rtl="0">
              <a:lnSpc>
                <a:spcPct val="100000"/>
              </a:lnSpc>
              <a:spcBef>
                <a:spcPts val="0"/>
              </a:spcBef>
              <a:spcAft>
                <a:spcPts val="0"/>
              </a:spcAft>
              <a:buNone/>
            </a:pPr>
            <a:r>
              <a:rPr lang="en-US" sz="1550" b="0" i="0" u="none" strike="noStrike" cap="none">
                <a:solidFill>
                  <a:srgbClr val="2C704E"/>
                </a:solidFill>
                <a:latin typeface="Palatino Linotype"/>
                <a:ea typeface="Palatino Linotype"/>
                <a:cs typeface="Palatino Linotype"/>
                <a:sym typeface="Palatino Linotype"/>
              </a:rPr>
              <a:t>Reflect:</a:t>
            </a:r>
            <a:endParaRPr sz="1550" b="0" i="0" u="none" strike="noStrike" cap="none">
              <a:solidFill>
                <a:srgbClr val="000000"/>
              </a:solidFill>
              <a:latin typeface="Palatino Linotype"/>
              <a:ea typeface="Palatino Linotype"/>
              <a:cs typeface="Palatino Linotype"/>
              <a:sym typeface="Palatino Linotype"/>
            </a:endParaRPr>
          </a:p>
          <a:p>
            <a:pPr marL="351155" marR="0" lvl="0" indent="-167639" algn="l" rtl="0">
              <a:lnSpc>
                <a:spcPct val="100000"/>
              </a:lnSpc>
              <a:spcBef>
                <a:spcPts val="1010"/>
              </a:spcBef>
              <a:spcAft>
                <a:spcPts val="0"/>
              </a:spcAft>
              <a:buClr>
                <a:srgbClr val="000000"/>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Why were these your favorites?</a:t>
            </a:r>
            <a:endParaRPr sz="1550" b="0" i="0" u="none" strike="noStrike" cap="none">
              <a:solidFill>
                <a:srgbClr val="000000"/>
              </a:solidFill>
              <a:latin typeface="Palatino Linotype"/>
              <a:ea typeface="Palatino Linotype"/>
              <a:cs typeface="Palatino Linotype"/>
              <a:sym typeface="Palatino Linotype"/>
            </a:endParaRPr>
          </a:p>
          <a:p>
            <a:pPr marL="351155" marR="5080" lvl="0" indent="-167639" algn="l" rtl="0">
              <a:lnSpc>
                <a:spcPct val="100600"/>
              </a:lnSpc>
              <a:spcBef>
                <a:spcPts val="1440"/>
              </a:spcBef>
              <a:spcAft>
                <a:spcPts val="0"/>
              </a:spcAft>
              <a:buClr>
                <a:srgbClr val="000000"/>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Are they the easiest to do or do they have 	the biggest impact?</a:t>
            </a:r>
            <a:endParaRPr sz="1550" b="0" i="0" u="none" strike="noStrike" cap="none">
              <a:solidFill>
                <a:srgbClr val="000000"/>
              </a:solidFill>
              <a:latin typeface="Palatino Linotype"/>
              <a:ea typeface="Palatino Linotype"/>
              <a:cs typeface="Palatino Linotype"/>
              <a:sym typeface="Palatino Linotype"/>
            </a:endParaRPr>
          </a:p>
          <a:p>
            <a:pPr marL="351155" marR="0" lvl="0" indent="-167639" algn="l" rtl="0">
              <a:lnSpc>
                <a:spcPct val="100000"/>
              </a:lnSpc>
              <a:spcBef>
                <a:spcPts val="1450"/>
              </a:spcBef>
              <a:spcAft>
                <a:spcPts val="0"/>
              </a:spcAft>
              <a:buClr>
                <a:srgbClr val="000000"/>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Do they cost the least to do?</a:t>
            </a:r>
            <a:endParaRPr sz="1550" b="0" i="0" u="none" strike="noStrike" cap="none">
              <a:solidFill>
                <a:srgbClr val="000000"/>
              </a:solidFill>
              <a:latin typeface="Palatino Linotype"/>
              <a:ea typeface="Palatino Linotype"/>
              <a:cs typeface="Palatino Linotype"/>
              <a:sym typeface="Palatino Linotype"/>
            </a:endParaRPr>
          </a:p>
          <a:p>
            <a:pPr marL="351155" marR="213359" lvl="0" indent="-167639" algn="l" rtl="0">
              <a:lnSpc>
                <a:spcPct val="100600"/>
              </a:lnSpc>
              <a:spcBef>
                <a:spcPts val="1440"/>
              </a:spcBef>
              <a:spcAft>
                <a:spcPts val="0"/>
              </a:spcAft>
              <a:buClr>
                <a:srgbClr val="000000"/>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For ones that are more expensive, how 	would you fund those improvements?</a:t>
            </a:r>
            <a:endParaRPr sz="1550" b="0" i="0" u="none" strike="noStrike" cap="none">
              <a:solidFill>
                <a:srgbClr val="000000"/>
              </a:solidFill>
              <a:latin typeface="Palatino Linotype"/>
              <a:ea typeface="Palatino Linotype"/>
              <a:cs typeface="Palatino Linotype"/>
              <a:sym typeface="Palatino Linotype"/>
            </a:endParaRPr>
          </a:p>
        </p:txBody>
      </p:sp>
      <p:pic>
        <p:nvPicPr>
          <p:cNvPr id="188" name="Google Shape;188;p2"/>
          <p:cNvPicPr preferRelativeResize="0"/>
          <p:nvPr/>
        </p:nvPicPr>
        <p:blipFill rotWithShape="1">
          <a:blip r:embed="rId3">
            <a:alphaModFix/>
          </a:blip>
          <a:srcRect/>
          <a:stretch/>
        </p:blipFill>
        <p:spPr>
          <a:xfrm>
            <a:off x="4365555" y="211860"/>
            <a:ext cx="1181982" cy="126621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193"/>
        <p:cNvGrpSpPr/>
        <p:nvPr/>
      </p:nvGrpSpPr>
      <p:grpSpPr>
        <a:xfrm>
          <a:off x="0" y="0"/>
          <a:ext cx="0" cy="0"/>
          <a:chOff x="0" y="0"/>
          <a:chExt cx="0" cy="0"/>
        </a:xfrm>
      </p:grpSpPr>
      <p:sp>
        <p:nvSpPr>
          <p:cNvPr id="194" name="Google Shape;194;g306d69b6840_1_132"/>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E7E2D9"/>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195" name="Google Shape;195;g306d69b6840_1_132"/>
          <p:cNvSpPr txBox="1">
            <a:spLocks noGrp="1"/>
          </p:cNvSpPr>
          <p:nvPr>
            <p:ph type="title"/>
          </p:nvPr>
        </p:nvSpPr>
        <p:spPr>
          <a:xfrm>
            <a:off x="307955" y="174688"/>
            <a:ext cx="3091800" cy="4887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SzPts val="1400"/>
              <a:buNone/>
            </a:pPr>
            <a:r>
              <a:rPr lang="en-US" sz="3100"/>
              <a:t>Moving Forward</a:t>
            </a:r>
            <a:endParaRPr sz="3100"/>
          </a:p>
        </p:txBody>
      </p:sp>
      <p:sp>
        <p:nvSpPr>
          <p:cNvPr id="196" name="Google Shape;196;g306d69b6840_1_132"/>
          <p:cNvSpPr txBox="1"/>
          <p:nvPr/>
        </p:nvSpPr>
        <p:spPr>
          <a:xfrm>
            <a:off x="467376" y="923706"/>
            <a:ext cx="4893300" cy="1219200"/>
          </a:xfrm>
          <a:prstGeom prst="rect">
            <a:avLst/>
          </a:prstGeom>
          <a:noFill/>
          <a:ln>
            <a:noFill/>
          </a:ln>
        </p:spPr>
        <p:txBody>
          <a:bodyPr spcFirstLastPara="1" wrap="square" lIns="0" tIns="14600" rIns="0" bIns="0" anchor="t" anchorCtr="0">
            <a:spAutoFit/>
          </a:bodyPr>
          <a:lstStyle/>
          <a:p>
            <a:pPr marL="180975" marR="0" lvl="0" indent="-168275" algn="l" rtl="0">
              <a:lnSpc>
                <a:spcPct val="100000"/>
              </a:lnSpc>
              <a:spcBef>
                <a:spcPts val="0"/>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Review “52 Ways to Climate Proof Finances” at home.</a:t>
            </a:r>
            <a:endParaRPr sz="1550" b="0" i="0" u="none" strike="noStrike" cap="none">
              <a:solidFill>
                <a:srgbClr val="000000"/>
              </a:solidFill>
              <a:latin typeface="Palatino Linotype"/>
              <a:ea typeface="Palatino Linotype"/>
              <a:cs typeface="Palatino Linotype"/>
              <a:sym typeface="Palatino Linotype"/>
            </a:endParaRPr>
          </a:p>
          <a:p>
            <a:pPr marL="180975" marR="0" lvl="0" indent="-168275" algn="l" rtl="0">
              <a:lnSpc>
                <a:spcPct val="100000"/>
              </a:lnSpc>
              <a:spcBef>
                <a:spcPts val="1905"/>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Discuss action steps with others.</a:t>
            </a:r>
            <a:endParaRPr sz="1550" b="0" i="0" u="none" strike="noStrike" cap="none">
              <a:solidFill>
                <a:srgbClr val="000000"/>
              </a:solidFill>
              <a:latin typeface="Palatino Linotype"/>
              <a:ea typeface="Palatino Linotype"/>
              <a:cs typeface="Palatino Linotype"/>
              <a:sym typeface="Palatino Linotype"/>
            </a:endParaRPr>
          </a:p>
          <a:p>
            <a:pPr marL="180975" marR="0" lvl="0" indent="-168275" algn="l" rtl="0">
              <a:lnSpc>
                <a:spcPct val="100000"/>
              </a:lnSpc>
              <a:spcBef>
                <a:spcPts val="1905"/>
              </a:spcBef>
              <a:spcAft>
                <a:spcPts val="0"/>
              </a:spcAft>
              <a:buClr>
                <a:srgbClr val="2C704E"/>
              </a:buClr>
              <a:buSzPts val="1550"/>
              <a:buFont typeface="Times New Roman"/>
              <a:buChar char="•"/>
            </a:pPr>
            <a:r>
              <a:rPr lang="en-US" sz="1550" b="0" i="0" u="none" strike="noStrike" cap="none">
                <a:solidFill>
                  <a:srgbClr val="2C704E"/>
                </a:solidFill>
                <a:latin typeface="Palatino Linotype"/>
                <a:ea typeface="Palatino Linotype"/>
                <a:cs typeface="Palatino Linotype"/>
                <a:sym typeface="Palatino Linotype"/>
              </a:rPr>
              <a:t>Identify action steps for adoption.</a:t>
            </a:r>
            <a:endParaRPr sz="1550" b="0" i="0" u="none" strike="noStrike" cap="none">
              <a:solidFill>
                <a:srgbClr val="000000"/>
              </a:solidFill>
              <a:latin typeface="Palatino Linotype"/>
              <a:ea typeface="Palatino Linotype"/>
              <a:cs typeface="Palatino Linotype"/>
              <a:sym typeface="Palatino Linotype"/>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306d69b6840_1_218"/>
          <p:cNvSpPr txBox="1">
            <a:spLocks noGrp="1"/>
          </p:cNvSpPr>
          <p:nvPr>
            <p:ph type="title"/>
          </p:nvPr>
        </p:nvSpPr>
        <p:spPr>
          <a:xfrm>
            <a:off x="1905318" y="465372"/>
            <a:ext cx="2044200" cy="4887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SzPts val="1400"/>
              <a:buNone/>
            </a:pPr>
            <a:r>
              <a:rPr lang="en-US" sz="3100">
                <a:solidFill>
                  <a:srgbClr val="FFFFFF"/>
                </a:solidFill>
              </a:rPr>
              <a:t>Evaluation</a:t>
            </a:r>
            <a:endParaRPr sz="3100"/>
          </a:p>
        </p:txBody>
      </p:sp>
      <p:pic>
        <p:nvPicPr>
          <p:cNvPr id="202" name="Google Shape;202;g306d69b6840_1_218"/>
          <p:cNvPicPr preferRelativeResize="0"/>
          <p:nvPr/>
        </p:nvPicPr>
        <p:blipFill rotWithShape="1">
          <a:blip r:embed="rId3">
            <a:alphaModFix/>
          </a:blip>
          <a:srcRect/>
          <a:stretch/>
        </p:blipFill>
        <p:spPr>
          <a:xfrm>
            <a:off x="2232025" y="1407925"/>
            <a:ext cx="1534063" cy="154674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210"/>
        <p:cNvGrpSpPr/>
        <p:nvPr/>
      </p:nvGrpSpPr>
      <p:grpSpPr>
        <a:xfrm>
          <a:off x="0" y="0"/>
          <a:ext cx="0" cy="0"/>
          <a:chOff x="0" y="0"/>
          <a:chExt cx="0" cy="0"/>
        </a:xfrm>
      </p:grpSpPr>
      <p:sp>
        <p:nvSpPr>
          <p:cNvPr id="211" name="Google Shape;211;g306d69b6840_1_329"/>
          <p:cNvSpPr txBox="1">
            <a:spLocks noGrp="1"/>
          </p:cNvSpPr>
          <p:nvPr>
            <p:ph type="title"/>
          </p:nvPr>
        </p:nvSpPr>
        <p:spPr>
          <a:xfrm>
            <a:off x="256708" y="182157"/>
            <a:ext cx="5341200" cy="402900"/>
          </a:xfrm>
          <a:prstGeom prst="rect">
            <a:avLst/>
          </a:prstGeom>
          <a:noFill/>
          <a:ln>
            <a:noFill/>
          </a:ln>
        </p:spPr>
        <p:txBody>
          <a:bodyPr spcFirstLastPara="1" wrap="square" lIns="0" tIns="17775" rIns="0" bIns="0" anchor="t" anchorCtr="0">
            <a:spAutoFit/>
          </a:bodyPr>
          <a:lstStyle/>
          <a:p>
            <a:pPr marL="12700" lvl="0" indent="0" algn="l" rtl="0">
              <a:lnSpc>
                <a:spcPct val="100000"/>
              </a:lnSpc>
              <a:spcBef>
                <a:spcPts val="0"/>
              </a:spcBef>
              <a:spcAft>
                <a:spcPts val="0"/>
              </a:spcAft>
              <a:buSzPts val="1400"/>
              <a:buNone/>
            </a:pPr>
            <a:r>
              <a:rPr lang="en-US"/>
              <a:t>References</a:t>
            </a:r>
            <a:endParaRPr/>
          </a:p>
        </p:txBody>
      </p:sp>
      <p:sp>
        <p:nvSpPr>
          <p:cNvPr id="212" name="Google Shape;212;g306d69b6840_1_329"/>
          <p:cNvSpPr txBox="1"/>
          <p:nvPr/>
        </p:nvSpPr>
        <p:spPr>
          <a:xfrm>
            <a:off x="256708" y="742694"/>
            <a:ext cx="5328900" cy="2296200"/>
          </a:xfrm>
          <a:prstGeom prst="rect">
            <a:avLst/>
          </a:prstGeom>
          <a:noFill/>
          <a:ln>
            <a:noFill/>
          </a:ln>
        </p:spPr>
        <p:txBody>
          <a:bodyPr spcFirstLastPara="1" wrap="square" lIns="0" tIns="11425" rIns="0" bIns="0" anchor="t" anchorCtr="0">
            <a:spAutoFit/>
          </a:bodyPr>
          <a:lstStyle/>
          <a:p>
            <a:pPr marL="12700" marR="5080" lvl="0" indent="0" algn="l" rtl="0">
              <a:lnSpc>
                <a:spcPct val="102600"/>
              </a:lnSpc>
              <a:spcBef>
                <a:spcPts val="0"/>
              </a:spcBef>
              <a:spcAft>
                <a:spcPts val="0"/>
              </a:spcAft>
              <a:buClr>
                <a:srgbClr val="000000"/>
              </a:buClr>
              <a:buSzPts val="1450"/>
              <a:buFont typeface="Arial"/>
              <a:buNone/>
            </a:pPr>
            <a:r>
              <a:rPr lang="en-US" sz="1450" b="0" i="0" u="none" strike="noStrike" cap="none">
                <a:solidFill>
                  <a:srgbClr val="2C704E"/>
                </a:solidFill>
                <a:latin typeface="Palatino Linotype"/>
                <a:ea typeface="Palatino Linotype"/>
                <a:cs typeface="Palatino Linotype"/>
                <a:sym typeface="Palatino Linotype"/>
              </a:rPr>
              <a:t>U.S. Department of the Treasury. (2023). The Impact of Climate Change on American Household Finances. https://home.treasury.gov/system/ﬁles/136/Climate_Change_  Household_Finances.pdf</a:t>
            </a:r>
            <a:endParaRPr sz="1450" b="0" i="0" u="none" strike="noStrike" cap="none">
              <a:solidFill>
                <a:srgbClr val="000000"/>
              </a:solidFill>
              <a:latin typeface="Palatino Linotype"/>
              <a:ea typeface="Palatino Linotype"/>
              <a:cs typeface="Palatino Linotype"/>
              <a:sym typeface="Palatino Linotype"/>
            </a:endParaRPr>
          </a:p>
          <a:p>
            <a:pPr marL="12700" marR="21590" lvl="0" indent="0" algn="l" rtl="0">
              <a:lnSpc>
                <a:spcPct val="102600"/>
              </a:lnSpc>
              <a:spcBef>
                <a:spcPts val="1785"/>
              </a:spcBef>
              <a:spcAft>
                <a:spcPts val="0"/>
              </a:spcAft>
              <a:buClr>
                <a:srgbClr val="000000"/>
              </a:buClr>
              <a:buSzPts val="1450"/>
              <a:buFont typeface="Arial"/>
              <a:buNone/>
            </a:pPr>
            <a:r>
              <a:rPr lang="en-US" sz="1450" b="0" i="0" u="none" strike="noStrike" cap="none">
                <a:solidFill>
                  <a:srgbClr val="2C704E"/>
                </a:solidFill>
                <a:latin typeface="Palatino Linotype"/>
                <a:ea typeface="Palatino Linotype"/>
                <a:cs typeface="Palatino Linotype"/>
                <a:sym typeface="Palatino Linotype"/>
              </a:rPr>
              <a:t>U.S. Global Change Research Program (USGCRP). (2023). Fifth National Climate Assessment. Crimmins, A.R., C.W. Avery, D.R. Easterling, K.E. Kunkel, B.C. Stewart, and T.K. Maycock, Eds.</a:t>
            </a:r>
            <a:endParaRPr sz="1450" b="0" i="0" u="none" strike="noStrike" cap="none">
              <a:solidFill>
                <a:srgbClr val="000000"/>
              </a:solidFill>
              <a:latin typeface="Palatino Linotype"/>
              <a:ea typeface="Palatino Linotype"/>
              <a:cs typeface="Palatino Linotype"/>
              <a:sym typeface="Palatino Linotype"/>
            </a:endParaRPr>
          </a:p>
          <a:p>
            <a:pPr marL="12700" marR="153670" lvl="0" indent="0" algn="l" rtl="0">
              <a:lnSpc>
                <a:spcPct val="102600"/>
              </a:lnSpc>
              <a:spcBef>
                <a:spcPts val="5"/>
              </a:spcBef>
              <a:spcAft>
                <a:spcPts val="0"/>
              </a:spcAft>
              <a:buClr>
                <a:srgbClr val="000000"/>
              </a:buClr>
              <a:buSzPts val="1450"/>
              <a:buFont typeface="Arial"/>
              <a:buNone/>
            </a:pPr>
            <a:r>
              <a:rPr lang="en-US" sz="1450" b="0" i="0" u="none" strike="noStrike" cap="none">
                <a:solidFill>
                  <a:srgbClr val="2C704E"/>
                </a:solidFill>
                <a:latin typeface="Palatino Linotype"/>
                <a:ea typeface="Palatino Linotype"/>
                <a:cs typeface="Palatino Linotype"/>
                <a:sym typeface="Palatino Linotype"/>
              </a:rPr>
              <a:t>U.S. Global Change Research Program, Washington, DC, USA. https://doi.org/10.7930/NCA5.2023</a:t>
            </a:r>
            <a:endParaRPr sz="1450" b="0" i="0" u="none" strike="noStrike" cap="none">
              <a:solidFill>
                <a:srgbClr val="000000"/>
              </a:solidFill>
              <a:latin typeface="Palatino Linotype"/>
              <a:ea typeface="Palatino Linotype"/>
              <a:cs typeface="Palatino Linotype"/>
              <a:sym typeface="Palatino Linotype"/>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216"/>
        <p:cNvGrpSpPr/>
        <p:nvPr/>
      </p:nvGrpSpPr>
      <p:grpSpPr>
        <a:xfrm>
          <a:off x="0" y="0"/>
          <a:ext cx="0" cy="0"/>
          <a:chOff x="0" y="0"/>
          <a:chExt cx="0" cy="0"/>
        </a:xfrm>
      </p:grpSpPr>
      <p:sp>
        <p:nvSpPr>
          <p:cNvPr id="217" name="Google Shape;217;g306d69b6840_1_334"/>
          <p:cNvSpPr txBox="1">
            <a:spLocks noGrp="1"/>
          </p:cNvSpPr>
          <p:nvPr>
            <p:ph type="title"/>
          </p:nvPr>
        </p:nvSpPr>
        <p:spPr>
          <a:xfrm>
            <a:off x="256708" y="182157"/>
            <a:ext cx="5341200" cy="402900"/>
          </a:xfrm>
          <a:prstGeom prst="rect">
            <a:avLst/>
          </a:prstGeom>
          <a:noFill/>
          <a:ln>
            <a:noFill/>
          </a:ln>
        </p:spPr>
        <p:txBody>
          <a:bodyPr spcFirstLastPara="1" wrap="square" lIns="0" tIns="17775" rIns="0" bIns="0" anchor="t" anchorCtr="0">
            <a:spAutoFit/>
          </a:bodyPr>
          <a:lstStyle/>
          <a:p>
            <a:pPr marL="12700" lvl="0" indent="0" algn="l" rtl="0">
              <a:lnSpc>
                <a:spcPct val="100000"/>
              </a:lnSpc>
              <a:spcBef>
                <a:spcPts val="0"/>
              </a:spcBef>
              <a:spcAft>
                <a:spcPts val="0"/>
              </a:spcAft>
              <a:buSzPts val="1400"/>
              <a:buNone/>
            </a:pPr>
            <a:r>
              <a:rPr lang="en-US"/>
              <a:t>Resources</a:t>
            </a:r>
            <a:endParaRPr/>
          </a:p>
        </p:txBody>
      </p:sp>
      <p:sp>
        <p:nvSpPr>
          <p:cNvPr id="218" name="Google Shape;218;g306d69b6840_1_334"/>
          <p:cNvSpPr txBox="1"/>
          <p:nvPr/>
        </p:nvSpPr>
        <p:spPr>
          <a:xfrm>
            <a:off x="256708" y="749745"/>
            <a:ext cx="5434200" cy="2501400"/>
          </a:xfrm>
          <a:prstGeom prst="rect">
            <a:avLst/>
          </a:prstGeom>
          <a:noFill/>
          <a:ln>
            <a:noFill/>
          </a:ln>
        </p:spPr>
        <p:txBody>
          <a:bodyPr spcFirstLastPara="1" wrap="square" lIns="0" tIns="11425" rIns="0" bIns="0" anchor="t" anchorCtr="0">
            <a:spAutoFit/>
          </a:bodyPr>
          <a:lstStyle/>
          <a:p>
            <a:pPr marL="127635" marR="41275" lvl="0" indent="-115570" algn="l" rtl="0">
              <a:lnSpc>
                <a:spcPct val="102899"/>
              </a:lnSpc>
              <a:spcBef>
                <a:spcPts val="0"/>
              </a:spcBef>
              <a:spcAft>
                <a:spcPts val="0"/>
              </a:spcAft>
              <a:buClr>
                <a:srgbClr val="2C704E"/>
              </a:buClr>
              <a:buSzPts val="1050"/>
              <a:buFont typeface="Times New Roman"/>
              <a:buChar char="•"/>
            </a:pPr>
            <a:r>
              <a:rPr lang="en-US" sz="1050" b="0" i="0" u="none" strike="noStrike" cap="none">
                <a:solidFill>
                  <a:srgbClr val="2C704E"/>
                </a:solidFill>
                <a:latin typeface="Palatino Linotype"/>
                <a:ea typeface="Palatino Linotype"/>
                <a:cs typeface="Palatino Linotype"/>
                <a:sym typeface="Palatino Linotype"/>
              </a:rPr>
              <a:t>Abel, J., Tobe, E., Gruder, S., Ruemenapp, M. (2023). How the Inﬂation Reduction Act 	Can Save You Money on Home Energy Costs. 	https://ﬁnances.extension.wisc.edu/ﬁles/2023/10/Inﬂation-Reduction-Act-Fact-sheet- 	1.pdf</a:t>
            </a:r>
            <a:endParaRPr sz="1050" b="0" i="0" u="none" strike="noStrike" cap="none">
              <a:solidFill>
                <a:srgbClr val="000000"/>
              </a:solidFill>
              <a:latin typeface="Palatino Linotype"/>
              <a:ea typeface="Palatino Linotype"/>
              <a:cs typeface="Palatino Linotype"/>
              <a:sym typeface="Palatino Linotype"/>
            </a:endParaRPr>
          </a:p>
          <a:p>
            <a:pPr marL="127635" marR="300990" lvl="0" indent="-115570" algn="l" rtl="0">
              <a:lnSpc>
                <a:spcPct val="102899"/>
              </a:lnSpc>
              <a:spcBef>
                <a:spcPts val="1295"/>
              </a:spcBef>
              <a:spcAft>
                <a:spcPts val="0"/>
              </a:spcAft>
              <a:buClr>
                <a:srgbClr val="2C704E"/>
              </a:buClr>
              <a:buSzPts val="1050"/>
              <a:buFont typeface="Times New Roman"/>
              <a:buChar char="•"/>
            </a:pPr>
            <a:r>
              <a:rPr lang="en-US" sz="1050" b="0" i="0" u="none" strike="noStrike" cap="none">
                <a:solidFill>
                  <a:srgbClr val="2C704E"/>
                </a:solidFill>
                <a:latin typeface="Palatino Linotype"/>
                <a:ea typeface="Palatino Linotype"/>
                <a:cs typeface="Palatino Linotype"/>
                <a:sym typeface="Palatino Linotype"/>
              </a:rPr>
              <a:t>Roop, Heidi A. (2023). The Climate Action Handbook: A visual guide to 100 climate 	solutions for everyone. Sasquatch Books.</a:t>
            </a:r>
            <a:endParaRPr sz="1050" b="0" i="0" u="none" strike="noStrike" cap="none">
              <a:solidFill>
                <a:srgbClr val="000000"/>
              </a:solidFill>
              <a:latin typeface="Palatino Linotype"/>
              <a:ea typeface="Palatino Linotype"/>
              <a:cs typeface="Palatino Linotype"/>
              <a:sym typeface="Palatino Linotype"/>
            </a:endParaRPr>
          </a:p>
          <a:p>
            <a:pPr marL="127635" marR="180340" lvl="0" indent="-115570" algn="l" rtl="0">
              <a:lnSpc>
                <a:spcPct val="102899"/>
              </a:lnSpc>
              <a:spcBef>
                <a:spcPts val="1300"/>
              </a:spcBef>
              <a:spcAft>
                <a:spcPts val="0"/>
              </a:spcAft>
              <a:buClr>
                <a:srgbClr val="2C704E"/>
              </a:buClr>
              <a:buSzPts val="1050"/>
              <a:buFont typeface="Times New Roman"/>
              <a:buChar char="•"/>
            </a:pPr>
            <a:r>
              <a:rPr lang="en-US" sz="1050" b="0" i="0" u="none" strike="noStrike" cap="none">
                <a:solidFill>
                  <a:srgbClr val="2C704E"/>
                </a:solidFill>
                <a:latin typeface="Palatino Linotype"/>
                <a:ea typeface="Palatino Linotype"/>
                <a:cs typeface="Palatino Linotype"/>
                <a:sym typeface="Palatino Linotype"/>
              </a:rPr>
              <a:t>Stookey, David W. (2016). Climate Proof Your Personal Finances: How (and where) to 	safeguard your family budget and lifestyle. Savvy Families Institute, Newport, RI.</a:t>
            </a:r>
            <a:endParaRPr sz="1050" b="0" i="0" u="none" strike="noStrike" cap="none">
              <a:solidFill>
                <a:srgbClr val="000000"/>
              </a:solidFill>
              <a:latin typeface="Palatino Linotype"/>
              <a:ea typeface="Palatino Linotype"/>
              <a:cs typeface="Palatino Linotype"/>
              <a:sym typeface="Palatino Linotype"/>
            </a:endParaRPr>
          </a:p>
          <a:p>
            <a:pPr marL="127635" marR="5080" lvl="0" indent="-115570" algn="l" rtl="0">
              <a:lnSpc>
                <a:spcPct val="102899"/>
              </a:lnSpc>
              <a:spcBef>
                <a:spcPts val="1295"/>
              </a:spcBef>
              <a:spcAft>
                <a:spcPts val="0"/>
              </a:spcAft>
              <a:buClr>
                <a:srgbClr val="2C704E"/>
              </a:buClr>
              <a:buSzPts val="1050"/>
              <a:buFont typeface="Times New Roman"/>
              <a:buChar char="•"/>
            </a:pPr>
            <a:r>
              <a:rPr lang="en-US" sz="1050" b="0" i="0" u="none" strike="noStrike" cap="none">
                <a:solidFill>
                  <a:srgbClr val="2C704E"/>
                </a:solidFill>
                <a:latin typeface="Palatino Linotype"/>
                <a:ea typeface="Palatino Linotype"/>
                <a:cs typeface="Palatino Linotype"/>
                <a:sym typeface="Palatino Linotype"/>
              </a:rPr>
              <a:t>U.S. Department of Treasury. (2023). The Impact of Climate Change on American 	Household Finances. 	https://home.treasury.gov/system/ﬁles/136/Climate_Change_Household_Finances.pdf</a:t>
            </a:r>
            <a:endParaRPr sz="1050" b="0" i="0" u="none" strike="noStrike" cap="none">
              <a:solidFill>
                <a:srgbClr val="000000"/>
              </a:solidFill>
              <a:latin typeface="Palatino Linotype"/>
              <a:ea typeface="Palatino Linotype"/>
              <a:cs typeface="Palatino Linotype"/>
              <a:sym typeface="Palatino Linotyp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222"/>
        <p:cNvGrpSpPr/>
        <p:nvPr/>
      </p:nvGrpSpPr>
      <p:grpSpPr>
        <a:xfrm>
          <a:off x="0" y="0"/>
          <a:ext cx="0" cy="0"/>
          <a:chOff x="0" y="0"/>
          <a:chExt cx="0" cy="0"/>
        </a:xfrm>
      </p:grpSpPr>
      <p:sp>
        <p:nvSpPr>
          <p:cNvPr id="223" name="Google Shape;223;g306d69b6840_1_339"/>
          <p:cNvSpPr txBox="1">
            <a:spLocks noGrp="1"/>
          </p:cNvSpPr>
          <p:nvPr>
            <p:ph type="title"/>
          </p:nvPr>
        </p:nvSpPr>
        <p:spPr>
          <a:xfrm>
            <a:off x="256708" y="182157"/>
            <a:ext cx="5341200" cy="402900"/>
          </a:xfrm>
          <a:prstGeom prst="rect">
            <a:avLst/>
          </a:prstGeom>
          <a:noFill/>
          <a:ln>
            <a:noFill/>
          </a:ln>
        </p:spPr>
        <p:txBody>
          <a:bodyPr spcFirstLastPara="1" wrap="square" lIns="0" tIns="17775" rIns="0" bIns="0" anchor="t" anchorCtr="0">
            <a:spAutoFit/>
          </a:bodyPr>
          <a:lstStyle/>
          <a:p>
            <a:pPr marL="12700" lvl="0" indent="0" algn="l" rtl="0">
              <a:lnSpc>
                <a:spcPct val="100000"/>
              </a:lnSpc>
              <a:spcBef>
                <a:spcPts val="0"/>
              </a:spcBef>
              <a:spcAft>
                <a:spcPts val="0"/>
              </a:spcAft>
              <a:buSzPts val="1400"/>
              <a:buNone/>
            </a:pPr>
            <a:r>
              <a:rPr lang="en-US"/>
              <a:t>Contributors</a:t>
            </a:r>
            <a:endParaRPr/>
          </a:p>
        </p:txBody>
      </p:sp>
      <p:sp>
        <p:nvSpPr>
          <p:cNvPr id="224" name="Google Shape;224;g306d69b6840_1_339"/>
          <p:cNvSpPr txBox="1">
            <a:spLocks noGrp="1"/>
          </p:cNvSpPr>
          <p:nvPr>
            <p:ph type="body" idx="1"/>
          </p:nvPr>
        </p:nvSpPr>
        <p:spPr>
          <a:xfrm>
            <a:off x="256708" y="862450"/>
            <a:ext cx="2514600" cy="2209200"/>
          </a:xfrm>
          <a:prstGeom prst="rect">
            <a:avLst/>
          </a:prstGeom>
          <a:noFill/>
          <a:ln>
            <a:noFill/>
          </a:ln>
        </p:spPr>
        <p:txBody>
          <a:bodyPr spcFirstLastPara="1" wrap="square" lIns="0" tIns="11425" rIns="0" bIns="0" anchor="t" anchorCtr="0">
            <a:spAutoFit/>
          </a:bodyPr>
          <a:lstStyle/>
          <a:p>
            <a:pPr marL="12700" marR="140970" lvl="0" indent="0" algn="l" rtl="0">
              <a:lnSpc>
                <a:spcPct val="100000"/>
              </a:lnSpc>
              <a:spcBef>
                <a:spcPts val="0"/>
              </a:spcBef>
              <a:spcAft>
                <a:spcPts val="0"/>
              </a:spcAft>
              <a:buSzPts val="1400"/>
              <a:buNone/>
            </a:pPr>
            <a:r>
              <a:rPr lang="en-US" b="1">
                <a:latin typeface="Palatino Linotype"/>
                <a:ea typeface="Palatino Linotype"/>
                <a:cs typeface="Palatino Linotype"/>
                <a:sym typeface="Palatino Linotype"/>
              </a:rPr>
              <a:t>Jenny Abel</a:t>
            </a:r>
            <a:r>
              <a:rPr lang="en-US"/>
              <a:t>, MS, AFC, Financial Security Outreach Program Manager, University of Wisconsin-Madison Division of Extension</a:t>
            </a:r>
            <a:endParaRPr/>
          </a:p>
          <a:p>
            <a:pPr marL="12700" marR="74295" lvl="0" indent="0" algn="l" rtl="0">
              <a:lnSpc>
                <a:spcPct val="100000"/>
              </a:lnSpc>
              <a:spcBef>
                <a:spcPts val="919"/>
              </a:spcBef>
              <a:spcAft>
                <a:spcPts val="0"/>
              </a:spcAft>
              <a:buSzPts val="1400"/>
              <a:buNone/>
            </a:pPr>
            <a:r>
              <a:rPr lang="en-US" b="1">
                <a:latin typeface="Palatino Linotype"/>
                <a:ea typeface="Palatino Linotype"/>
                <a:cs typeface="Palatino Linotype"/>
                <a:sym typeface="Palatino Linotype"/>
              </a:rPr>
              <a:t>Sara Croymans</a:t>
            </a:r>
            <a:r>
              <a:rPr lang="en-US"/>
              <a:t>, MEd, AFC, Extension Educator, Family Resiliency and Extension Professor, University of Minnesota Extension</a:t>
            </a:r>
            <a:endParaRPr/>
          </a:p>
          <a:p>
            <a:pPr marL="12700" marR="5080" lvl="0" indent="0" algn="l" rtl="0">
              <a:lnSpc>
                <a:spcPct val="100000"/>
              </a:lnSpc>
              <a:spcBef>
                <a:spcPts val="925"/>
              </a:spcBef>
              <a:spcAft>
                <a:spcPts val="0"/>
              </a:spcAft>
              <a:buSzPts val="1400"/>
              <a:buNone/>
            </a:pPr>
            <a:r>
              <a:rPr lang="en-US" b="1">
                <a:latin typeface="Palatino Linotype"/>
                <a:ea typeface="Palatino Linotype"/>
                <a:cs typeface="Palatino Linotype"/>
                <a:sym typeface="Palatino Linotype"/>
              </a:rPr>
              <a:t>Carrie Grishaber</a:t>
            </a:r>
            <a:r>
              <a:rPr lang="en-US"/>
              <a:t>, MSW, Finance and Homeownership Educator, Michigan State University Extension</a:t>
            </a:r>
            <a:endParaRPr/>
          </a:p>
          <a:p>
            <a:pPr marL="12700" marR="114935" lvl="0" indent="0" algn="l" rtl="0">
              <a:lnSpc>
                <a:spcPct val="100000"/>
              </a:lnSpc>
              <a:spcBef>
                <a:spcPts val="930"/>
              </a:spcBef>
              <a:spcAft>
                <a:spcPts val="0"/>
              </a:spcAft>
              <a:buSzPts val="1400"/>
              <a:buNone/>
            </a:pPr>
            <a:r>
              <a:rPr lang="en-US" b="1">
                <a:latin typeface="Palatino Linotype"/>
                <a:ea typeface="Palatino Linotype"/>
                <a:cs typeface="Palatino Linotype"/>
                <a:sym typeface="Palatino Linotype"/>
              </a:rPr>
              <a:t>Laura Hendrix</a:t>
            </a:r>
            <a:r>
              <a:rPr lang="en-US"/>
              <a:t>, Ph.D., Professor, University of Arkansas System Division of Agriculture Cooperative Extension Service</a:t>
            </a:r>
            <a:endParaRPr/>
          </a:p>
          <a:p>
            <a:pPr marL="12700" marR="63500" lvl="0" indent="0" algn="l" rtl="0">
              <a:lnSpc>
                <a:spcPct val="100000"/>
              </a:lnSpc>
              <a:spcBef>
                <a:spcPts val="919"/>
              </a:spcBef>
              <a:spcAft>
                <a:spcPts val="0"/>
              </a:spcAft>
              <a:buSzPts val="1400"/>
              <a:buNone/>
            </a:pPr>
            <a:r>
              <a:rPr lang="en-US" b="1">
                <a:latin typeface="Palatino Linotype"/>
                <a:ea typeface="Palatino Linotype"/>
                <a:cs typeface="Palatino Linotype"/>
                <a:sym typeface="Palatino Linotype"/>
              </a:rPr>
              <a:t>Portia Johnson</a:t>
            </a:r>
            <a:r>
              <a:rPr lang="en-US"/>
              <a:t>, Ph.D., Assistant Professor/Extension Specialist, Consumer &amp; Design Sciences, Auburn University</a:t>
            </a:r>
            <a:endParaRPr/>
          </a:p>
        </p:txBody>
      </p:sp>
      <p:sp>
        <p:nvSpPr>
          <p:cNvPr id="225" name="Google Shape;225;g306d69b6840_1_339"/>
          <p:cNvSpPr txBox="1"/>
          <p:nvPr/>
        </p:nvSpPr>
        <p:spPr>
          <a:xfrm>
            <a:off x="3109713" y="862450"/>
            <a:ext cx="2511300" cy="1974000"/>
          </a:xfrm>
          <a:prstGeom prst="rect">
            <a:avLst/>
          </a:prstGeom>
          <a:noFill/>
          <a:ln>
            <a:noFill/>
          </a:ln>
        </p:spPr>
        <p:txBody>
          <a:bodyPr spcFirstLastPara="1" wrap="square" lIns="0" tIns="11425" rIns="0" bIns="0" anchor="t" anchorCtr="0">
            <a:spAutoFit/>
          </a:bodyPr>
          <a:lstStyle/>
          <a:p>
            <a:pPr marL="12700" marR="375920" lvl="0" indent="0" algn="l" rtl="0">
              <a:lnSpc>
                <a:spcPct val="100000"/>
              </a:lnSpc>
              <a:spcBef>
                <a:spcPts val="0"/>
              </a:spcBef>
              <a:spcAft>
                <a:spcPts val="0"/>
              </a:spcAft>
              <a:buClr>
                <a:srgbClr val="000000"/>
              </a:buClr>
              <a:buSzPts val="800"/>
              <a:buFont typeface="Arial"/>
              <a:buNone/>
            </a:pPr>
            <a:r>
              <a:rPr lang="en-US" sz="800" b="1" i="0" u="none" strike="noStrike" cap="none">
                <a:solidFill>
                  <a:srgbClr val="2C704E"/>
                </a:solidFill>
                <a:latin typeface="Palatino Linotype"/>
                <a:ea typeface="Palatino Linotype"/>
                <a:cs typeface="Palatino Linotype"/>
                <a:sym typeface="Palatino Linotype"/>
              </a:rPr>
              <a:t>Elizabeth Kiss</a:t>
            </a:r>
            <a:r>
              <a:rPr lang="en-US" sz="800" b="0" i="0" u="none" strike="noStrike" cap="none">
                <a:solidFill>
                  <a:srgbClr val="2C704E"/>
                </a:solidFill>
                <a:latin typeface="Palatino Linotype"/>
                <a:ea typeface="Palatino Linotype"/>
                <a:cs typeface="Palatino Linotype"/>
                <a:sym typeface="Palatino Linotype"/>
              </a:rPr>
              <a:t>, Ph.D., Professor and Extension Specialist, Kansas State University</a:t>
            </a:r>
            <a:endParaRPr sz="800" b="0" i="0" u="none" strike="noStrike" cap="none">
              <a:solidFill>
                <a:srgbClr val="000000"/>
              </a:solidFill>
              <a:latin typeface="Palatino Linotype"/>
              <a:ea typeface="Palatino Linotype"/>
              <a:cs typeface="Palatino Linotype"/>
              <a:sym typeface="Palatino Linotype"/>
            </a:endParaRPr>
          </a:p>
          <a:p>
            <a:pPr marL="12700" marR="43815" lvl="0" indent="0" algn="l" rtl="0">
              <a:lnSpc>
                <a:spcPct val="100000"/>
              </a:lnSpc>
              <a:spcBef>
                <a:spcPts val="930"/>
              </a:spcBef>
              <a:spcAft>
                <a:spcPts val="0"/>
              </a:spcAft>
              <a:buClr>
                <a:srgbClr val="000000"/>
              </a:buClr>
              <a:buSzPts val="800"/>
              <a:buFont typeface="Arial"/>
              <a:buNone/>
            </a:pPr>
            <a:r>
              <a:rPr lang="en-US" sz="800" b="1" i="0" u="none" strike="noStrike" cap="none">
                <a:solidFill>
                  <a:srgbClr val="2C704E"/>
                </a:solidFill>
                <a:latin typeface="Palatino Linotype"/>
                <a:ea typeface="Palatino Linotype"/>
                <a:cs typeface="Palatino Linotype"/>
                <a:sym typeface="Palatino Linotype"/>
              </a:rPr>
              <a:t>Lorna Saboe-Wounded Head</a:t>
            </a:r>
            <a:r>
              <a:rPr lang="en-US" sz="800" b="0" i="0" u="none" strike="noStrike" cap="none">
                <a:solidFill>
                  <a:srgbClr val="2C704E"/>
                </a:solidFill>
                <a:latin typeface="Palatino Linotype"/>
                <a:ea typeface="Palatino Linotype"/>
                <a:cs typeface="Palatino Linotype"/>
                <a:sym typeface="Palatino Linotype"/>
              </a:rPr>
              <a:t>, Ph.D., AFC, CFCS, CPFFE, Family Resource Management Field Specialist, South Dakota State University Extension</a:t>
            </a:r>
            <a:endParaRPr sz="800" b="0" i="0" u="none" strike="noStrike" cap="none">
              <a:solidFill>
                <a:srgbClr val="000000"/>
              </a:solidFill>
              <a:latin typeface="Palatino Linotype"/>
              <a:ea typeface="Palatino Linotype"/>
              <a:cs typeface="Palatino Linotype"/>
              <a:sym typeface="Palatino Linotype"/>
            </a:endParaRPr>
          </a:p>
          <a:p>
            <a:pPr marL="12700" marR="124460" lvl="0" indent="0" algn="l" rtl="0">
              <a:lnSpc>
                <a:spcPct val="100000"/>
              </a:lnSpc>
              <a:spcBef>
                <a:spcPts val="925"/>
              </a:spcBef>
              <a:spcAft>
                <a:spcPts val="0"/>
              </a:spcAft>
              <a:buClr>
                <a:srgbClr val="000000"/>
              </a:buClr>
              <a:buSzPts val="800"/>
              <a:buFont typeface="Arial"/>
              <a:buNone/>
            </a:pPr>
            <a:r>
              <a:rPr lang="en-US" sz="800" b="1" i="0" u="none" strike="noStrike" cap="none">
                <a:solidFill>
                  <a:srgbClr val="2C704E"/>
                </a:solidFill>
                <a:latin typeface="Palatino Linotype"/>
                <a:ea typeface="Palatino Linotype"/>
                <a:cs typeface="Palatino Linotype"/>
                <a:sym typeface="Palatino Linotype"/>
              </a:rPr>
              <a:t>Kelly Sipple</a:t>
            </a:r>
            <a:r>
              <a:rPr lang="en-US" sz="800" b="0" i="0" u="none" strike="noStrike" cap="none">
                <a:solidFill>
                  <a:srgbClr val="2C704E"/>
                </a:solidFill>
                <a:latin typeface="Palatino Linotype"/>
                <a:ea typeface="Palatino Linotype"/>
                <a:cs typeface="Palatino Linotype"/>
                <a:sym typeface="Palatino Linotype"/>
              </a:rPr>
              <a:t>, MEd, Financial Well-being Extension Agent, University of Delaware Cooperative Extension</a:t>
            </a:r>
            <a:endParaRPr sz="800" b="0" i="0" u="none" strike="noStrike" cap="none">
              <a:solidFill>
                <a:srgbClr val="000000"/>
              </a:solidFill>
              <a:latin typeface="Palatino Linotype"/>
              <a:ea typeface="Palatino Linotype"/>
              <a:cs typeface="Palatino Linotype"/>
              <a:sym typeface="Palatino Linotype"/>
            </a:endParaRPr>
          </a:p>
          <a:p>
            <a:pPr marL="12700" marR="64768" lvl="0" indent="0" algn="l" rtl="0">
              <a:lnSpc>
                <a:spcPct val="100000"/>
              </a:lnSpc>
              <a:spcBef>
                <a:spcPts val="930"/>
              </a:spcBef>
              <a:spcAft>
                <a:spcPts val="0"/>
              </a:spcAft>
              <a:buClr>
                <a:srgbClr val="000000"/>
              </a:buClr>
              <a:buSzPts val="800"/>
              <a:buFont typeface="Arial"/>
              <a:buNone/>
            </a:pPr>
            <a:r>
              <a:rPr lang="en-US" sz="800" b="1" i="0" u="none" strike="noStrike" cap="none">
                <a:solidFill>
                  <a:srgbClr val="2C704E"/>
                </a:solidFill>
                <a:latin typeface="Palatino Linotype"/>
                <a:ea typeface="Palatino Linotype"/>
                <a:cs typeface="Palatino Linotype"/>
                <a:sym typeface="Palatino Linotype"/>
              </a:rPr>
              <a:t>Christopher T. Sneed</a:t>
            </a:r>
            <a:r>
              <a:rPr lang="en-US" sz="800" b="0" i="0" u="none" strike="noStrike" cap="none">
                <a:solidFill>
                  <a:srgbClr val="2C704E"/>
                </a:solidFill>
                <a:latin typeface="Palatino Linotype"/>
                <a:ea typeface="Palatino Linotype"/>
                <a:cs typeface="Palatino Linotype"/>
                <a:sym typeface="Palatino Linotype"/>
              </a:rPr>
              <a:t>, Ph.D., Associate Professor and Consumer Economics Specialist, The University of Tennessee Extension</a:t>
            </a:r>
            <a:endParaRPr sz="800" b="0" i="0" u="none" strike="noStrike" cap="none">
              <a:solidFill>
                <a:srgbClr val="000000"/>
              </a:solidFill>
              <a:latin typeface="Palatino Linotype"/>
              <a:ea typeface="Palatino Linotype"/>
              <a:cs typeface="Palatino Linotype"/>
              <a:sym typeface="Palatino Linotype"/>
            </a:endParaRPr>
          </a:p>
          <a:p>
            <a:pPr marL="12700" marR="5080" lvl="0" indent="0" algn="l" rtl="0">
              <a:lnSpc>
                <a:spcPct val="100000"/>
              </a:lnSpc>
              <a:spcBef>
                <a:spcPts val="919"/>
              </a:spcBef>
              <a:spcAft>
                <a:spcPts val="0"/>
              </a:spcAft>
              <a:buClr>
                <a:srgbClr val="000000"/>
              </a:buClr>
              <a:buSzPts val="800"/>
              <a:buFont typeface="Arial"/>
              <a:buNone/>
            </a:pPr>
            <a:r>
              <a:rPr lang="en-US" sz="800" b="1" i="0" u="none" strike="noStrike" cap="none">
                <a:solidFill>
                  <a:srgbClr val="2C704E"/>
                </a:solidFill>
                <a:latin typeface="Palatino Linotype"/>
                <a:ea typeface="Palatino Linotype"/>
                <a:cs typeface="Palatino Linotype"/>
                <a:sym typeface="Palatino Linotype"/>
              </a:rPr>
              <a:t>Erica Tobe</a:t>
            </a:r>
            <a:r>
              <a:rPr lang="en-US" sz="800" b="0" i="0" u="none" strike="noStrike" cap="none">
                <a:solidFill>
                  <a:srgbClr val="2C704E"/>
                </a:solidFill>
                <a:latin typeface="Palatino Linotype"/>
                <a:ea typeface="Palatino Linotype"/>
                <a:cs typeface="Palatino Linotype"/>
                <a:sym typeface="Palatino Linotype"/>
              </a:rPr>
              <a:t>, Ph.D., Extension Specialist, Michigan State University Extension</a:t>
            </a:r>
            <a:endParaRPr sz="800" b="0" i="0" u="none" strike="noStrike" cap="none">
              <a:solidFill>
                <a:srgbClr val="000000"/>
              </a:solidFill>
              <a:latin typeface="Palatino Linotype"/>
              <a:ea typeface="Palatino Linotype"/>
              <a:cs typeface="Palatino Linotype"/>
              <a:sym typeface="Palatino Linotype"/>
            </a:endParaRPr>
          </a:p>
        </p:txBody>
      </p:sp>
      <p:pic>
        <p:nvPicPr>
          <p:cNvPr id="226" name="Google Shape;226;g306d69b6840_1_339" descr="A group of logos and a globe&#10;&#10;Description automatically generated"/>
          <p:cNvPicPr preferRelativeResize="0"/>
          <p:nvPr/>
        </p:nvPicPr>
        <p:blipFill rotWithShape="1">
          <a:blip r:embed="rId3">
            <a:alphaModFix/>
          </a:blip>
          <a:srcRect/>
          <a:stretch/>
        </p:blipFill>
        <p:spPr>
          <a:xfrm flipH="1">
            <a:off x="4733566" y="0"/>
            <a:ext cx="887447" cy="8096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230"/>
        <p:cNvGrpSpPr/>
        <p:nvPr/>
      </p:nvGrpSpPr>
      <p:grpSpPr>
        <a:xfrm>
          <a:off x="0" y="0"/>
          <a:ext cx="0" cy="0"/>
          <a:chOff x="0" y="0"/>
          <a:chExt cx="0" cy="0"/>
        </a:xfrm>
      </p:grpSpPr>
      <p:sp>
        <p:nvSpPr>
          <p:cNvPr id="231" name="Google Shape;231;g306d69b6840_1_346"/>
          <p:cNvSpPr txBox="1">
            <a:spLocks noGrp="1"/>
          </p:cNvSpPr>
          <p:nvPr>
            <p:ph type="title"/>
          </p:nvPr>
        </p:nvSpPr>
        <p:spPr>
          <a:xfrm>
            <a:off x="256708" y="182157"/>
            <a:ext cx="5341200" cy="402900"/>
          </a:xfrm>
          <a:prstGeom prst="rect">
            <a:avLst/>
          </a:prstGeom>
          <a:noFill/>
          <a:ln>
            <a:noFill/>
          </a:ln>
        </p:spPr>
        <p:txBody>
          <a:bodyPr spcFirstLastPara="1" wrap="square" lIns="0" tIns="17775" rIns="0" bIns="0" anchor="t" anchorCtr="0">
            <a:spAutoFit/>
          </a:bodyPr>
          <a:lstStyle/>
          <a:p>
            <a:pPr marL="12700" lvl="0" indent="0" algn="l" rtl="0">
              <a:lnSpc>
                <a:spcPct val="100000"/>
              </a:lnSpc>
              <a:spcBef>
                <a:spcPts val="0"/>
              </a:spcBef>
              <a:spcAft>
                <a:spcPts val="0"/>
              </a:spcAft>
              <a:buSzPts val="1400"/>
              <a:buNone/>
            </a:pPr>
            <a:r>
              <a:rPr lang="en-US"/>
              <a:t>Reviewers</a:t>
            </a:r>
            <a:endParaRPr/>
          </a:p>
        </p:txBody>
      </p:sp>
      <p:sp>
        <p:nvSpPr>
          <p:cNvPr id="232" name="Google Shape;232;g306d69b6840_1_346"/>
          <p:cNvSpPr txBox="1"/>
          <p:nvPr/>
        </p:nvSpPr>
        <p:spPr>
          <a:xfrm>
            <a:off x="240865" y="703573"/>
            <a:ext cx="5128200" cy="2229300"/>
          </a:xfrm>
          <a:prstGeom prst="rect">
            <a:avLst/>
          </a:prstGeom>
          <a:noFill/>
          <a:ln>
            <a:noFill/>
          </a:ln>
        </p:spPr>
        <p:txBody>
          <a:bodyPr spcFirstLastPara="1" wrap="square" lIns="0" tIns="12050" rIns="0" bIns="0" anchor="t" anchorCtr="0">
            <a:spAutoFit/>
          </a:bodyPr>
          <a:lstStyle/>
          <a:p>
            <a:pPr marL="27940" marR="488315" lvl="0" indent="0" algn="l" rtl="0">
              <a:lnSpc>
                <a:spcPct val="101099"/>
              </a:lnSpc>
              <a:spcBef>
                <a:spcPts val="0"/>
              </a:spcBef>
              <a:spcAft>
                <a:spcPts val="0"/>
              </a:spcAft>
              <a:buClr>
                <a:srgbClr val="000000"/>
              </a:buClr>
              <a:buSzPts val="950"/>
              <a:buFont typeface="Arial"/>
              <a:buNone/>
            </a:pPr>
            <a:r>
              <a:rPr lang="en-US" sz="950" b="1" i="0" u="none" strike="noStrike" cap="none">
                <a:solidFill>
                  <a:srgbClr val="2C704E"/>
                </a:solidFill>
                <a:latin typeface="Palatino Linotype"/>
                <a:ea typeface="Palatino Linotype"/>
                <a:cs typeface="Palatino Linotype"/>
                <a:sym typeface="Palatino Linotype"/>
              </a:rPr>
              <a:t>Jonathon Ferguson</a:t>
            </a:r>
            <a:r>
              <a:rPr lang="en-US" sz="950" b="0" i="0" u="none" strike="noStrike" cap="none">
                <a:solidFill>
                  <a:srgbClr val="2C704E"/>
                </a:solidFill>
                <a:latin typeface="Palatino Linotype"/>
                <a:ea typeface="Palatino Linotype"/>
                <a:cs typeface="Palatino Linotype"/>
                <a:sym typeface="Palatino Linotype"/>
              </a:rPr>
              <a:t>, MS, CFP, Financial Capability Learning Specialist, University of Wisconsin-Madison Division of Extension</a:t>
            </a:r>
            <a:endParaRPr sz="950" b="0" i="0" u="none" strike="noStrike" cap="none">
              <a:solidFill>
                <a:srgbClr val="000000"/>
              </a:solidFill>
              <a:latin typeface="Palatino Linotype"/>
              <a:ea typeface="Palatino Linotype"/>
              <a:cs typeface="Palatino Linotype"/>
              <a:sym typeface="Palatino Linotype"/>
            </a:endParaRPr>
          </a:p>
          <a:p>
            <a:pPr marL="27940" marR="0" lvl="0" indent="0" algn="l" rtl="0">
              <a:lnSpc>
                <a:spcPct val="100000"/>
              </a:lnSpc>
              <a:spcBef>
                <a:spcPts val="1165"/>
              </a:spcBef>
              <a:spcAft>
                <a:spcPts val="0"/>
              </a:spcAft>
              <a:buClr>
                <a:srgbClr val="000000"/>
              </a:buClr>
              <a:buSzPts val="950"/>
              <a:buFont typeface="Arial"/>
              <a:buNone/>
            </a:pPr>
            <a:r>
              <a:rPr lang="en-US" sz="950" b="1" i="0" u="none" strike="noStrike" cap="none">
                <a:solidFill>
                  <a:srgbClr val="2C704E"/>
                </a:solidFill>
                <a:latin typeface="Palatino Linotype"/>
                <a:ea typeface="Palatino Linotype"/>
                <a:cs typeface="Palatino Linotype"/>
                <a:sym typeface="Palatino Linotype"/>
              </a:rPr>
              <a:t>M. E. Betsy Garrison</a:t>
            </a:r>
            <a:r>
              <a:rPr lang="en-US" sz="950" b="0" i="0" u="none" strike="noStrike" cap="none">
                <a:solidFill>
                  <a:srgbClr val="2C704E"/>
                </a:solidFill>
                <a:latin typeface="Palatino Linotype"/>
                <a:ea typeface="Palatino Linotype"/>
                <a:cs typeface="Palatino Linotype"/>
                <a:sym typeface="Palatino Linotype"/>
              </a:rPr>
              <a:t>, Ph.D., Professor, Human Sciences, University of Arkansas</a:t>
            </a:r>
            <a:endParaRPr sz="950" b="0" i="0" u="none" strike="noStrike" cap="none">
              <a:solidFill>
                <a:srgbClr val="000000"/>
              </a:solidFill>
              <a:latin typeface="Palatino Linotype"/>
              <a:ea typeface="Palatino Linotype"/>
              <a:cs typeface="Palatino Linotype"/>
              <a:sym typeface="Palatino Linotype"/>
            </a:endParaRPr>
          </a:p>
          <a:p>
            <a:pPr marL="27940" marR="5080" lvl="0" indent="0" algn="l" rtl="0">
              <a:lnSpc>
                <a:spcPct val="101099"/>
              </a:lnSpc>
              <a:spcBef>
                <a:spcPts val="1150"/>
              </a:spcBef>
              <a:spcAft>
                <a:spcPts val="0"/>
              </a:spcAft>
              <a:buClr>
                <a:srgbClr val="000000"/>
              </a:buClr>
              <a:buSzPts val="950"/>
              <a:buFont typeface="Arial"/>
              <a:buNone/>
            </a:pPr>
            <a:r>
              <a:rPr lang="en-US" sz="950" b="1" i="0" u="none" strike="noStrike" cap="none">
                <a:solidFill>
                  <a:srgbClr val="2C704E"/>
                </a:solidFill>
                <a:latin typeface="Palatino Linotype"/>
                <a:ea typeface="Palatino Linotype"/>
                <a:cs typeface="Palatino Linotype"/>
                <a:sym typeface="Palatino Linotype"/>
              </a:rPr>
              <a:t>Daniel McDonald</a:t>
            </a:r>
            <a:r>
              <a:rPr lang="en-US" sz="950" b="0" i="0" u="none" strike="noStrike" cap="none">
                <a:solidFill>
                  <a:srgbClr val="2C704E"/>
                </a:solidFill>
                <a:latin typeface="Palatino Linotype"/>
                <a:ea typeface="Palatino Linotype"/>
                <a:cs typeface="Palatino Linotype"/>
                <a:sym typeface="Palatino Linotype"/>
              </a:rPr>
              <a:t>, Ph.D., Director, Take Charge America Institute for Consumer Financial Education and Research, and Extension Specialist, Financial Education, University of Arizona</a:t>
            </a:r>
            <a:endParaRPr sz="950" b="0" i="0" u="none" strike="noStrike" cap="none">
              <a:solidFill>
                <a:srgbClr val="000000"/>
              </a:solidFill>
              <a:latin typeface="Palatino Linotype"/>
              <a:ea typeface="Palatino Linotype"/>
              <a:cs typeface="Palatino Linotype"/>
              <a:sym typeface="Palatino Linotype"/>
            </a:endParaRPr>
          </a:p>
          <a:p>
            <a:pPr marL="27940" marR="54610" lvl="0" indent="0" algn="l" rtl="0">
              <a:lnSpc>
                <a:spcPct val="101099"/>
              </a:lnSpc>
              <a:spcBef>
                <a:spcPts val="1155"/>
              </a:spcBef>
              <a:spcAft>
                <a:spcPts val="0"/>
              </a:spcAft>
              <a:buClr>
                <a:srgbClr val="000000"/>
              </a:buClr>
              <a:buSzPts val="950"/>
              <a:buFont typeface="Arial"/>
              <a:buNone/>
            </a:pPr>
            <a:r>
              <a:rPr lang="en-US" sz="950" b="1" i="0" u="none" strike="noStrike" cap="none">
                <a:solidFill>
                  <a:srgbClr val="2C704E"/>
                </a:solidFill>
                <a:latin typeface="Palatino Linotype"/>
                <a:ea typeface="Palatino Linotype"/>
                <a:cs typeface="Palatino Linotype"/>
                <a:sym typeface="Palatino Linotype"/>
              </a:rPr>
              <a:t>Jinnifer Ortquist</a:t>
            </a:r>
            <a:r>
              <a:rPr lang="en-US" sz="950" b="0" i="0" u="none" strike="noStrike" cap="none">
                <a:solidFill>
                  <a:srgbClr val="2C704E"/>
                </a:solidFill>
                <a:latin typeface="Palatino Linotype"/>
                <a:ea typeface="Palatino Linotype"/>
                <a:cs typeface="Palatino Linotype"/>
                <a:sym typeface="Palatino Linotype"/>
              </a:rPr>
              <a:t>, MS, CFLE, CHRS, Finance and Homeownership Educator, Michigan State University</a:t>
            </a:r>
            <a:endParaRPr sz="950" b="0" i="0" u="none" strike="noStrike" cap="none">
              <a:solidFill>
                <a:srgbClr val="000000"/>
              </a:solidFill>
              <a:latin typeface="Palatino Linotype"/>
              <a:ea typeface="Palatino Linotype"/>
              <a:cs typeface="Palatino Linotype"/>
              <a:sym typeface="Palatino Linotype"/>
            </a:endParaRPr>
          </a:p>
          <a:p>
            <a:pPr marL="12700" marR="0" lvl="0" indent="0" algn="l" rtl="0">
              <a:lnSpc>
                <a:spcPct val="100000"/>
              </a:lnSpc>
              <a:spcBef>
                <a:spcPts val="1040"/>
              </a:spcBef>
              <a:spcAft>
                <a:spcPts val="0"/>
              </a:spcAft>
              <a:buClr>
                <a:srgbClr val="000000"/>
              </a:buClr>
              <a:buSzPts val="2500"/>
              <a:buFont typeface="Arial"/>
              <a:buNone/>
            </a:pPr>
            <a:r>
              <a:rPr lang="en-US" sz="2500" b="1" i="0" u="none" strike="noStrike" cap="none">
                <a:solidFill>
                  <a:srgbClr val="2C704E"/>
                </a:solidFill>
                <a:latin typeface="Palatino Linotype"/>
                <a:ea typeface="Palatino Linotype"/>
                <a:cs typeface="Palatino Linotype"/>
                <a:sym typeface="Palatino Linotype"/>
              </a:rPr>
              <a:t>Design and Layout</a:t>
            </a:r>
            <a:endParaRPr sz="2500" b="0" i="0" u="none" strike="noStrike" cap="none">
              <a:solidFill>
                <a:srgbClr val="000000"/>
              </a:solidFill>
              <a:latin typeface="Palatino Linotype"/>
              <a:ea typeface="Palatino Linotype"/>
              <a:cs typeface="Palatino Linotype"/>
              <a:sym typeface="Palatino Linotype"/>
            </a:endParaRPr>
          </a:p>
          <a:p>
            <a:pPr marL="27940" marR="0" lvl="0" indent="0" algn="l" rtl="0">
              <a:lnSpc>
                <a:spcPct val="100000"/>
              </a:lnSpc>
              <a:spcBef>
                <a:spcPts val="580"/>
              </a:spcBef>
              <a:spcAft>
                <a:spcPts val="0"/>
              </a:spcAft>
              <a:buClr>
                <a:srgbClr val="000000"/>
              </a:buClr>
              <a:buSzPts val="950"/>
              <a:buFont typeface="Arial"/>
              <a:buNone/>
            </a:pPr>
            <a:r>
              <a:rPr lang="en-US" sz="950" b="1" i="0" u="none" strike="noStrike" cap="none">
                <a:solidFill>
                  <a:srgbClr val="2C704E"/>
                </a:solidFill>
                <a:latin typeface="Palatino Linotype"/>
                <a:ea typeface="Palatino Linotype"/>
                <a:cs typeface="Palatino Linotype"/>
                <a:sym typeface="Palatino Linotype"/>
              </a:rPr>
              <a:t>Janie Greene</a:t>
            </a:r>
            <a:r>
              <a:rPr lang="en-US" sz="950" b="0" i="0" u="none" strike="noStrike" cap="none">
                <a:solidFill>
                  <a:srgbClr val="2C704E"/>
                </a:solidFill>
                <a:latin typeface="Palatino Linotype"/>
                <a:ea typeface="Palatino Linotype"/>
                <a:cs typeface="Palatino Linotype"/>
                <a:sym typeface="Palatino Linotype"/>
              </a:rPr>
              <a:t>, Human Science Field Intern, Auburn University</a:t>
            </a:r>
            <a:endParaRPr sz="950" b="0" i="0" u="none" strike="noStrike" cap="none">
              <a:solidFill>
                <a:srgbClr val="000000"/>
              </a:solidFill>
              <a:latin typeface="Palatino Linotype"/>
              <a:ea typeface="Palatino Linotype"/>
              <a:cs typeface="Palatino Linotype"/>
              <a:sym typeface="Palatino Linotype"/>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236"/>
        <p:cNvGrpSpPr/>
        <p:nvPr/>
      </p:nvGrpSpPr>
      <p:grpSpPr>
        <a:xfrm>
          <a:off x="0" y="0"/>
          <a:ext cx="0" cy="0"/>
          <a:chOff x="0" y="0"/>
          <a:chExt cx="0" cy="0"/>
        </a:xfrm>
      </p:grpSpPr>
      <p:sp>
        <p:nvSpPr>
          <p:cNvPr id="237" name="Google Shape;237;g306d69b6840_1_351"/>
          <p:cNvSpPr/>
          <p:nvPr/>
        </p:nvSpPr>
        <p:spPr>
          <a:xfrm>
            <a:off x="0" y="-76"/>
            <a:ext cx="5852795" cy="3292475"/>
          </a:xfrm>
          <a:custGeom>
            <a:avLst/>
            <a:gdLst/>
            <a:ahLst/>
            <a:cxnLst/>
            <a:rect l="l" t="t" r="r" b="b"/>
            <a:pathLst>
              <a:path w="5852795" h="3292475" extrusionOk="0">
                <a:moveTo>
                  <a:pt x="5852299" y="0"/>
                </a:moveTo>
                <a:lnTo>
                  <a:pt x="0" y="0"/>
                </a:lnTo>
                <a:lnTo>
                  <a:pt x="0" y="3291916"/>
                </a:lnTo>
                <a:lnTo>
                  <a:pt x="5852299" y="3291916"/>
                </a:lnTo>
                <a:lnTo>
                  <a:pt x="5852299" y="0"/>
                </a:lnTo>
                <a:close/>
              </a:path>
            </a:pathLst>
          </a:custGeom>
          <a:solidFill>
            <a:srgbClr val="2C704E"/>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238" name="Google Shape;238;g306d69b6840_1_351"/>
          <p:cNvSpPr txBox="1">
            <a:spLocks noGrp="1"/>
          </p:cNvSpPr>
          <p:nvPr>
            <p:ph type="title"/>
          </p:nvPr>
        </p:nvSpPr>
        <p:spPr>
          <a:xfrm>
            <a:off x="1848818" y="1236256"/>
            <a:ext cx="2155200" cy="488700"/>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SzPts val="1400"/>
              <a:buNone/>
            </a:pPr>
            <a:r>
              <a:rPr lang="en-US" sz="3100">
                <a:solidFill>
                  <a:srgbClr val="FFFFFF"/>
                </a:solidFill>
              </a:rPr>
              <a:t>Thank you!</a:t>
            </a:r>
            <a:endParaRPr sz="3100"/>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2019</Words>
  <Application>Microsoft Office PowerPoint</Application>
  <PresentationFormat>Custom</PresentationFormat>
  <Paragraphs>114</Paragraphs>
  <Slides>15</Slides>
  <Notes>15</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15</vt:i4>
      </vt:variant>
    </vt:vector>
  </HeadingPairs>
  <TitlesOfParts>
    <vt:vector size="21" baseType="lpstr">
      <vt:lpstr>Arial</vt:lpstr>
      <vt:lpstr>Palatino Linotype</vt:lpstr>
      <vt:lpstr>Times New Roman</vt:lpstr>
      <vt:lpstr>Office Theme</vt:lpstr>
      <vt:lpstr>1_Office Theme</vt:lpstr>
      <vt:lpstr>Office Theme</vt:lpstr>
      <vt:lpstr>PowerPoint Presentation</vt:lpstr>
      <vt:lpstr>Objectives</vt:lpstr>
      <vt:lpstr>Climate Change- What We Know</vt:lpstr>
      <vt:lpstr>Think About It</vt:lpstr>
      <vt:lpstr>Tool Free printable resource with ﬁll-in-the-blanks for goal completion and tracking</vt:lpstr>
      <vt:lpstr>Group Activity</vt:lpstr>
      <vt:lpstr>Group Activity</vt:lpstr>
      <vt:lpstr>Moving Forward</vt:lpstr>
      <vt:lpstr>Evaluation</vt:lpstr>
      <vt:lpstr>PowerPoint Presentation</vt:lpstr>
      <vt:lpstr>References</vt:lpstr>
      <vt:lpstr>Resources</vt:lpstr>
      <vt:lpstr>Contributors</vt:lpstr>
      <vt:lpstr>Reviewers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Jenny Abel</dc:creator>
  <cp:lastModifiedBy>Laura Hendrix</cp:lastModifiedBy>
  <cp:revision>1</cp:revision>
  <dcterms:created xsi:type="dcterms:W3CDTF">2024-07-25T14:17:02Z</dcterms:created>
  <dcterms:modified xsi:type="dcterms:W3CDTF">2024-11-05T17:48:37Z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2024-07-25T00:00:00Z</vt:filetime>
  </property>
  <property fmtid="{D5CDD505-2E9C-101B-9397-08002B2CF9AE}" pid="3" name="Creator">
    <vt:lpwstr>Adobe Express</vt:lpwstr>
  </property>
  <property fmtid="{D5CDD505-2E9C-101B-9397-08002B2CF9AE}" pid="4" name="LastSaved">
    <vt:filetime>2024-07-25T00:00:00Z</vt:filetime>
  </property>
  <property fmtid="{D5CDD505-2E9C-101B-9397-08002B2CF9AE}" pid="5" name="Producer">
    <vt:lpwstr>Adobe Express</vt:lpwstr>
  </property>
  <property fmtid="{D5CDD505-2E9C-101B-9397-08002B2CF9AE}" pid="6" name="MSIP_Label_0570d0e1-5e3d-4557-a9f8-84d8494b9cc8_Enabled">
    <vt:lpwstr>true</vt:lpwstr>
  </property>
  <property fmtid="{D5CDD505-2E9C-101B-9397-08002B2CF9AE}" pid="7" name="MSIP_Label_0570d0e1-5e3d-4557-a9f8-84d8494b9cc8_SetDate">
    <vt:lpwstr>2024-11-05T17:48:01Z</vt:lpwstr>
  </property>
  <property fmtid="{D5CDD505-2E9C-101B-9397-08002B2CF9AE}" pid="8" name="MSIP_Label_0570d0e1-5e3d-4557-a9f8-84d8494b9cc8_Method">
    <vt:lpwstr>Standard</vt:lpwstr>
  </property>
  <property fmtid="{D5CDD505-2E9C-101B-9397-08002B2CF9AE}" pid="9" name="MSIP_Label_0570d0e1-5e3d-4557-a9f8-84d8494b9cc8_Name">
    <vt:lpwstr>Public Data</vt:lpwstr>
  </property>
  <property fmtid="{D5CDD505-2E9C-101B-9397-08002B2CF9AE}" pid="10" name="MSIP_Label_0570d0e1-5e3d-4557-a9f8-84d8494b9cc8_SiteId">
    <vt:lpwstr>174d954f-585e-40c3-ae1c-01ada5f26723</vt:lpwstr>
  </property>
  <property fmtid="{D5CDD505-2E9C-101B-9397-08002B2CF9AE}" pid="11" name="MSIP_Label_0570d0e1-5e3d-4557-a9f8-84d8494b9cc8_ActionId">
    <vt:lpwstr>282bdfde-e9eb-45b2-abf8-6aac8f76b729</vt:lpwstr>
  </property>
  <property fmtid="{D5CDD505-2E9C-101B-9397-08002B2CF9AE}" pid="12" name="MSIP_Label_0570d0e1-5e3d-4557-a9f8-84d8494b9cc8_ContentBits">
    <vt:lpwstr>0</vt:lpwstr>
  </property>
</Properties>
</file>