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2"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869197-6CB7-4F34-8290-338F7495D64C}" v="29" dt="2025-11-26T17:40:39.7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7" autoAdjust="0"/>
    <p:restoredTop sz="79110" autoAdjust="0"/>
  </p:normalViewPr>
  <p:slideViewPr>
    <p:cSldViewPr snapToGrid="0">
      <p:cViewPr varScale="1">
        <p:scale>
          <a:sx n="87" d="100"/>
          <a:sy n="87" d="100"/>
        </p:scale>
        <p:origin x="57"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Hendrix" userId="7216b04e-a5eb-4fca-a2a0-d5901dc6bdbb" providerId="ADAL" clId="{C272640E-C86C-4E24-AE27-1C4BE2382859}"/>
    <pc:docChg chg="undo custSel modSld">
      <pc:chgData name="Laura Hendrix" userId="7216b04e-a5eb-4fca-a2a0-d5901dc6bdbb" providerId="ADAL" clId="{C272640E-C86C-4E24-AE27-1C4BE2382859}" dt="2025-11-26T17:40:57.174" v="118" actId="6549"/>
      <pc:docMkLst>
        <pc:docMk/>
      </pc:docMkLst>
      <pc:sldChg chg="modSp mod modNotesTx">
        <pc:chgData name="Laura Hendrix" userId="7216b04e-a5eb-4fca-a2a0-d5901dc6bdbb" providerId="ADAL" clId="{C272640E-C86C-4E24-AE27-1C4BE2382859}" dt="2025-11-26T17:19:13.460" v="105" actId="20577"/>
        <pc:sldMkLst>
          <pc:docMk/>
          <pc:sldMk cId="3304149150" sldId="256"/>
        </pc:sldMkLst>
        <pc:spChg chg="mod">
          <ac:chgData name="Laura Hendrix" userId="7216b04e-a5eb-4fca-a2a0-d5901dc6bdbb" providerId="ADAL" clId="{C272640E-C86C-4E24-AE27-1C4BE2382859}" dt="2025-11-26T17:19:13.460" v="105" actId="20577"/>
          <ac:spMkLst>
            <pc:docMk/>
            <pc:sldMk cId="3304149150" sldId="256"/>
            <ac:spMk id="2" creationId="{4CD0B3A6-CFCC-D2F7-9D2C-BC9785B1FA74}"/>
          </ac:spMkLst>
        </pc:spChg>
      </pc:sldChg>
      <pc:sldChg chg="modSp mod">
        <pc:chgData name="Laura Hendrix" userId="7216b04e-a5eb-4fca-a2a0-d5901dc6bdbb" providerId="ADAL" clId="{C272640E-C86C-4E24-AE27-1C4BE2382859}" dt="2025-11-26T16:30:38.312" v="83" actId="20577"/>
        <pc:sldMkLst>
          <pc:docMk/>
          <pc:sldMk cId="2545927889" sldId="262"/>
        </pc:sldMkLst>
        <pc:spChg chg="mod">
          <ac:chgData name="Laura Hendrix" userId="7216b04e-a5eb-4fca-a2a0-d5901dc6bdbb" providerId="ADAL" clId="{C272640E-C86C-4E24-AE27-1C4BE2382859}" dt="2025-11-26T16:30:38.312" v="83" actId="20577"/>
          <ac:spMkLst>
            <pc:docMk/>
            <pc:sldMk cId="2545927889" sldId="262"/>
            <ac:spMk id="2" creationId="{8A2BB670-EA46-C853-9E43-E96E80AE4AB5}"/>
          </ac:spMkLst>
        </pc:spChg>
      </pc:sldChg>
      <pc:sldChg chg="modNotesTx">
        <pc:chgData name="Laura Hendrix" userId="7216b04e-a5eb-4fca-a2a0-d5901dc6bdbb" providerId="ADAL" clId="{C272640E-C86C-4E24-AE27-1C4BE2382859}" dt="2025-11-26T16:31:35.891" v="85"/>
        <pc:sldMkLst>
          <pc:docMk/>
          <pc:sldMk cId="2396426623" sldId="264"/>
        </pc:sldMkLst>
      </pc:sldChg>
      <pc:sldChg chg="modNotesTx">
        <pc:chgData name="Laura Hendrix" userId="7216b04e-a5eb-4fca-a2a0-d5901dc6bdbb" providerId="ADAL" clId="{C272640E-C86C-4E24-AE27-1C4BE2382859}" dt="2025-11-26T16:45:51.090" v="87"/>
        <pc:sldMkLst>
          <pc:docMk/>
          <pc:sldMk cId="2880952225" sldId="268"/>
        </pc:sldMkLst>
      </pc:sldChg>
      <pc:sldChg chg="modSp mod modNotesTx">
        <pc:chgData name="Laura Hendrix" userId="7216b04e-a5eb-4fca-a2a0-d5901dc6bdbb" providerId="ADAL" clId="{C272640E-C86C-4E24-AE27-1C4BE2382859}" dt="2025-11-26T17:40:57.174" v="118" actId="6549"/>
        <pc:sldMkLst>
          <pc:docMk/>
          <pc:sldMk cId="855933250" sldId="271"/>
        </pc:sldMkLst>
        <pc:spChg chg="mod">
          <ac:chgData name="Laura Hendrix" userId="7216b04e-a5eb-4fca-a2a0-d5901dc6bdbb" providerId="ADAL" clId="{C272640E-C86C-4E24-AE27-1C4BE2382859}" dt="2025-11-26T17:19:24.501" v="112" actId="20577"/>
          <ac:spMkLst>
            <pc:docMk/>
            <pc:sldMk cId="855933250" sldId="271"/>
            <ac:spMk id="2" creationId="{86C919D4-DB57-9750-EF5F-71F228D0984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D63E59-4E34-4B78-8861-8827A9F19F9E}"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5F27BE18-E197-4799-97F0-950AFE8DCDF0}">
      <dgm:prSet custT="1"/>
      <dgm:spPr/>
      <dgm:t>
        <a:bodyPr/>
        <a:lstStyle/>
        <a:p>
          <a:r>
            <a:rPr lang="en-US" sz="3200" dirty="0"/>
            <a:t>Contact the company</a:t>
          </a:r>
        </a:p>
      </dgm:t>
    </dgm:pt>
    <dgm:pt modelId="{D3F0526C-58A1-44B7-94F9-950B4E6F0376}" type="parTrans" cxnId="{0E83A8BE-D63C-4FB5-91C6-D874764BF6FD}">
      <dgm:prSet/>
      <dgm:spPr/>
      <dgm:t>
        <a:bodyPr/>
        <a:lstStyle/>
        <a:p>
          <a:endParaRPr lang="en-US"/>
        </a:p>
      </dgm:t>
    </dgm:pt>
    <dgm:pt modelId="{14E7BA51-C2AF-4F3D-B549-EFC15521313D}" type="sibTrans" cxnId="{0E83A8BE-D63C-4FB5-91C6-D874764BF6FD}">
      <dgm:prSet phldrT="1" phldr="0"/>
      <dgm:spPr/>
      <dgm:t>
        <a:bodyPr/>
        <a:lstStyle/>
        <a:p>
          <a:r>
            <a:rPr lang="en-US"/>
            <a:t>1</a:t>
          </a:r>
        </a:p>
      </dgm:t>
    </dgm:pt>
    <dgm:pt modelId="{0402B407-417B-43C6-98F0-BDD8249BC959}">
      <dgm:prSet custT="1"/>
      <dgm:spPr/>
      <dgm:t>
        <a:bodyPr/>
        <a:lstStyle/>
        <a:p>
          <a:r>
            <a:rPr lang="en-US" sz="3200" dirty="0"/>
            <a:t>Contact the credit bureau</a:t>
          </a:r>
        </a:p>
      </dgm:t>
    </dgm:pt>
    <dgm:pt modelId="{2F2FBB30-D14A-4F4A-9CDD-10E017ECE7B1}" type="parTrans" cxnId="{574592D8-A584-42AF-BB9C-AF3AB24A5CF9}">
      <dgm:prSet/>
      <dgm:spPr/>
      <dgm:t>
        <a:bodyPr/>
        <a:lstStyle/>
        <a:p>
          <a:endParaRPr lang="en-US"/>
        </a:p>
      </dgm:t>
    </dgm:pt>
    <dgm:pt modelId="{7C52A5AD-293B-44E8-9AB1-3209454D6B4B}" type="sibTrans" cxnId="{574592D8-A584-42AF-BB9C-AF3AB24A5CF9}">
      <dgm:prSet phldrT="2" phldr="0"/>
      <dgm:spPr/>
      <dgm:t>
        <a:bodyPr/>
        <a:lstStyle/>
        <a:p>
          <a:r>
            <a:rPr lang="en-US"/>
            <a:t>2</a:t>
          </a:r>
        </a:p>
      </dgm:t>
    </dgm:pt>
    <dgm:pt modelId="{30A80D05-1BED-4CCA-BD18-19ED54B3A103}">
      <dgm:prSet custT="1"/>
      <dgm:spPr/>
      <dgm:t>
        <a:bodyPr/>
        <a:lstStyle/>
        <a:p>
          <a:r>
            <a:rPr lang="en-US" sz="3200" dirty="0"/>
            <a:t>File a report</a:t>
          </a:r>
        </a:p>
      </dgm:t>
    </dgm:pt>
    <dgm:pt modelId="{72A73048-707D-45B9-819B-AE2058BBE767}" type="parTrans" cxnId="{9E05D806-E6A5-4A86-8C82-88DE208F904C}">
      <dgm:prSet/>
      <dgm:spPr/>
      <dgm:t>
        <a:bodyPr/>
        <a:lstStyle/>
        <a:p>
          <a:endParaRPr lang="en-US"/>
        </a:p>
      </dgm:t>
    </dgm:pt>
    <dgm:pt modelId="{E0E04589-8BFF-47B6-95E4-BD9498D9F753}" type="sibTrans" cxnId="{9E05D806-E6A5-4A86-8C82-88DE208F904C}">
      <dgm:prSet phldrT="3" phldr="0"/>
      <dgm:spPr/>
      <dgm:t>
        <a:bodyPr/>
        <a:lstStyle/>
        <a:p>
          <a:r>
            <a:rPr lang="en-US"/>
            <a:t>3</a:t>
          </a:r>
        </a:p>
      </dgm:t>
    </dgm:pt>
    <dgm:pt modelId="{BAC2F126-C817-4493-8D1F-5B2A3630572D}">
      <dgm:prSet custT="1"/>
      <dgm:spPr/>
      <dgm:t>
        <a:bodyPr/>
        <a:lstStyle/>
        <a:p>
          <a:r>
            <a:rPr lang="en-US" sz="2400" dirty="0"/>
            <a:t>FTC</a:t>
          </a:r>
        </a:p>
      </dgm:t>
    </dgm:pt>
    <dgm:pt modelId="{722B980D-C5E8-48F9-B2BE-92652F6E9062}" type="parTrans" cxnId="{DE68FE22-7CE5-45FA-BEE9-C61E8C8DEFF6}">
      <dgm:prSet/>
      <dgm:spPr/>
      <dgm:t>
        <a:bodyPr/>
        <a:lstStyle/>
        <a:p>
          <a:endParaRPr lang="en-US"/>
        </a:p>
      </dgm:t>
    </dgm:pt>
    <dgm:pt modelId="{1E2BA6F5-BD40-4A35-B0FD-0EDE9482FAE0}" type="sibTrans" cxnId="{DE68FE22-7CE5-45FA-BEE9-C61E8C8DEFF6}">
      <dgm:prSet/>
      <dgm:spPr/>
      <dgm:t>
        <a:bodyPr/>
        <a:lstStyle/>
        <a:p>
          <a:endParaRPr lang="en-US"/>
        </a:p>
      </dgm:t>
    </dgm:pt>
    <dgm:pt modelId="{D9C88FC9-9A45-4E83-982A-88916424FB44}">
      <dgm:prSet custT="1"/>
      <dgm:spPr/>
      <dgm:t>
        <a:bodyPr/>
        <a:lstStyle/>
        <a:p>
          <a:r>
            <a:rPr lang="en-US" sz="2400" dirty="0"/>
            <a:t>Attorney General</a:t>
          </a:r>
        </a:p>
      </dgm:t>
    </dgm:pt>
    <dgm:pt modelId="{4F742D2D-27E1-4128-820F-43A3F7E5D0D9}" type="parTrans" cxnId="{6C94BD59-650D-43E3-856D-6DB89772B6E8}">
      <dgm:prSet/>
      <dgm:spPr/>
      <dgm:t>
        <a:bodyPr/>
        <a:lstStyle/>
        <a:p>
          <a:endParaRPr lang="en-US"/>
        </a:p>
      </dgm:t>
    </dgm:pt>
    <dgm:pt modelId="{41066E2E-9E6C-4B4A-84E5-4D31E067B4A6}" type="sibTrans" cxnId="{6C94BD59-650D-43E3-856D-6DB89772B6E8}">
      <dgm:prSet/>
      <dgm:spPr/>
      <dgm:t>
        <a:bodyPr/>
        <a:lstStyle/>
        <a:p>
          <a:endParaRPr lang="en-US"/>
        </a:p>
      </dgm:t>
    </dgm:pt>
    <dgm:pt modelId="{640251F9-E8AC-4D8A-BC16-42CD3B06AB1B}">
      <dgm:prSet custT="1"/>
      <dgm:spPr/>
      <dgm:t>
        <a:bodyPr/>
        <a:lstStyle/>
        <a:p>
          <a:r>
            <a:rPr lang="en-US" sz="2400" dirty="0"/>
            <a:t>Police</a:t>
          </a:r>
        </a:p>
      </dgm:t>
    </dgm:pt>
    <dgm:pt modelId="{B1A6C388-0175-4BB5-95F4-BCBDF36F5AFF}" type="parTrans" cxnId="{EE78C92D-DD2D-4F8F-B72E-CF102907ADE0}">
      <dgm:prSet/>
      <dgm:spPr/>
      <dgm:t>
        <a:bodyPr/>
        <a:lstStyle/>
        <a:p>
          <a:endParaRPr lang="en-US"/>
        </a:p>
      </dgm:t>
    </dgm:pt>
    <dgm:pt modelId="{1BF57F51-B1E1-476C-ADE5-AACCD415AAC5}" type="sibTrans" cxnId="{EE78C92D-DD2D-4F8F-B72E-CF102907ADE0}">
      <dgm:prSet/>
      <dgm:spPr/>
      <dgm:t>
        <a:bodyPr/>
        <a:lstStyle/>
        <a:p>
          <a:endParaRPr lang="en-US"/>
        </a:p>
      </dgm:t>
    </dgm:pt>
    <dgm:pt modelId="{6A2AF5A6-9F15-4280-8B97-D2111DE7190A}" type="pres">
      <dgm:prSet presAssocID="{2AD63E59-4E34-4B78-8861-8827A9F19F9E}" presName="Name0" presStyleCnt="0">
        <dgm:presLayoutVars>
          <dgm:animLvl val="lvl"/>
          <dgm:resizeHandles val="exact"/>
        </dgm:presLayoutVars>
      </dgm:prSet>
      <dgm:spPr/>
    </dgm:pt>
    <dgm:pt modelId="{05CC352F-8096-4167-83F4-35B0B988D116}" type="pres">
      <dgm:prSet presAssocID="{5F27BE18-E197-4799-97F0-950AFE8DCDF0}" presName="compositeNode" presStyleCnt="0">
        <dgm:presLayoutVars>
          <dgm:bulletEnabled val="1"/>
        </dgm:presLayoutVars>
      </dgm:prSet>
      <dgm:spPr/>
    </dgm:pt>
    <dgm:pt modelId="{9631C5FF-4B55-4344-B256-2D7DDBC0045E}" type="pres">
      <dgm:prSet presAssocID="{5F27BE18-E197-4799-97F0-950AFE8DCDF0}" presName="bgRect" presStyleLbl="bgAccFollowNode1" presStyleIdx="0" presStyleCnt="3"/>
      <dgm:spPr/>
    </dgm:pt>
    <dgm:pt modelId="{98534AE8-EEA6-4DB8-99E9-6762AE682C27}" type="pres">
      <dgm:prSet presAssocID="{14E7BA51-C2AF-4F3D-B549-EFC15521313D}" presName="sibTransNodeCircle" presStyleLbl="alignNode1" presStyleIdx="0" presStyleCnt="6">
        <dgm:presLayoutVars>
          <dgm:chMax val="0"/>
          <dgm:bulletEnabled/>
        </dgm:presLayoutVars>
      </dgm:prSet>
      <dgm:spPr/>
    </dgm:pt>
    <dgm:pt modelId="{CDA25D65-77F5-4200-B3FB-BB989A3AD96D}" type="pres">
      <dgm:prSet presAssocID="{5F27BE18-E197-4799-97F0-950AFE8DCDF0}" presName="bottomLine" presStyleLbl="alignNode1" presStyleIdx="1" presStyleCnt="6">
        <dgm:presLayoutVars/>
      </dgm:prSet>
      <dgm:spPr/>
    </dgm:pt>
    <dgm:pt modelId="{5D4340F8-A518-48C1-85AA-EE24BC360683}" type="pres">
      <dgm:prSet presAssocID="{5F27BE18-E197-4799-97F0-950AFE8DCDF0}" presName="nodeText" presStyleLbl="bgAccFollowNode1" presStyleIdx="0" presStyleCnt="3">
        <dgm:presLayoutVars>
          <dgm:bulletEnabled val="1"/>
        </dgm:presLayoutVars>
      </dgm:prSet>
      <dgm:spPr/>
    </dgm:pt>
    <dgm:pt modelId="{1136AE03-1F28-44F9-A2B5-FCD56E3F1A83}" type="pres">
      <dgm:prSet presAssocID="{14E7BA51-C2AF-4F3D-B549-EFC15521313D}" presName="sibTrans" presStyleCnt="0"/>
      <dgm:spPr/>
    </dgm:pt>
    <dgm:pt modelId="{4BFF90FF-89D0-447F-B330-FCD10FFD871B}" type="pres">
      <dgm:prSet presAssocID="{0402B407-417B-43C6-98F0-BDD8249BC959}" presName="compositeNode" presStyleCnt="0">
        <dgm:presLayoutVars>
          <dgm:bulletEnabled val="1"/>
        </dgm:presLayoutVars>
      </dgm:prSet>
      <dgm:spPr/>
    </dgm:pt>
    <dgm:pt modelId="{6971CDD2-569B-48E8-A0DE-0BE984F33560}" type="pres">
      <dgm:prSet presAssocID="{0402B407-417B-43C6-98F0-BDD8249BC959}" presName="bgRect" presStyleLbl="bgAccFollowNode1" presStyleIdx="1" presStyleCnt="3"/>
      <dgm:spPr/>
    </dgm:pt>
    <dgm:pt modelId="{88AC9584-9B28-4156-8B25-A0D5EB348F95}" type="pres">
      <dgm:prSet presAssocID="{7C52A5AD-293B-44E8-9AB1-3209454D6B4B}" presName="sibTransNodeCircle" presStyleLbl="alignNode1" presStyleIdx="2" presStyleCnt="6">
        <dgm:presLayoutVars>
          <dgm:chMax val="0"/>
          <dgm:bulletEnabled/>
        </dgm:presLayoutVars>
      </dgm:prSet>
      <dgm:spPr/>
    </dgm:pt>
    <dgm:pt modelId="{F18D9AA7-9AB2-486F-BEDF-27E8FDE43F11}" type="pres">
      <dgm:prSet presAssocID="{0402B407-417B-43C6-98F0-BDD8249BC959}" presName="bottomLine" presStyleLbl="alignNode1" presStyleIdx="3" presStyleCnt="6">
        <dgm:presLayoutVars/>
      </dgm:prSet>
      <dgm:spPr/>
    </dgm:pt>
    <dgm:pt modelId="{73889668-D937-433F-B16D-8B50BEB7608E}" type="pres">
      <dgm:prSet presAssocID="{0402B407-417B-43C6-98F0-BDD8249BC959}" presName="nodeText" presStyleLbl="bgAccFollowNode1" presStyleIdx="1" presStyleCnt="3">
        <dgm:presLayoutVars>
          <dgm:bulletEnabled val="1"/>
        </dgm:presLayoutVars>
      </dgm:prSet>
      <dgm:spPr/>
    </dgm:pt>
    <dgm:pt modelId="{6D0CB718-F433-471B-8F32-AF383076F172}" type="pres">
      <dgm:prSet presAssocID="{7C52A5AD-293B-44E8-9AB1-3209454D6B4B}" presName="sibTrans" presStyleCnt="0"/>
      <dgm:spPr/>
    </dgm:pt>
    <dgm:pt modelId="{A78F48A6-7E9D-476B-9828-57CADA3F0796}" type="pres">
      <dgm:prSet presAssocID="{30A80D05-1BED-4CCA-BD18-19ED54B3A103}" presName="compositeNode" presStyleCnt="0">
        <dgm:presLayoutVars>
          <dgm:bulletEnabled val="1"/>
        </dgm:presLayoutVars>
      </dgm:prSet>
      <dgm:spPr/>
    </dgm:pt>
    <dgm:pt modelId="{ED9BA382-A79C-4D5B-B962-BA99FB22AA69}" type="pres">
      <dgm:prSet presAssocID="{30A80D05-1BED-4CCA-BD18-19ED54B3A103}" presName="bgRect" presStyleLbl="bgAccFollowNode1" presStyleIdx="2" presStyleCnt="3"/>
      <dgm:spPr/>
    </dgm:pt>
    <dgm:pt modelId="{2B055797-45CB-4204-90AB-AE13EA5D8A67}" type="pres">
      <dgm:prSet presAssocID="{E0E04589-8BFF-47B6-95E4-BD9498D9F753}" presName="sibTransNodeCircle" presStyleLbl="alignNode1" presStyleIdx="4" presStyleCnt="6">
        <dgm:presLayoutVars>
          <dgm:chMax val="0"/>
          <dgm:bulletEnabled/>
        </dgm:presLayoutVars>
      </dgm:prSet>
      <dgm:spPr/>
    </dgm:pt>
    <dgm:pt modelId="{3F07C46B-8ECD-4DB9-B8A5-887E0CB2E270}" type="pres">
      <dgm:prSet presAssocID="{30A80D05-1BED-4CCA-BD18-19ED54B3A103}" presName="bottomLine" presStyleLbl="alignNode1" presStyleIdx="5" presStyleCnt="6">
        <dgm:presLayoutVars/>
      </dgm:prSet>
      <dgm:spPr/>
    </dgm:pt>
    <dgm:pt modelId="{016723E9-C994-4AC4-AEE3-11CD51A638B4}" type="pres">
      <dgm:prSet presAssocID="{30A80D05-1BED-4CCA-BD18-19ED54B3A103}" presName="nodeText" presStyleLbl="bgAccFollowNode1" presStyleIdx="2" presStyleCnt="3">
        <dgm:presLayoutVars>
          <dgm:bulletEnabled val="1"/>
        </dgm:presLayoutVars>
      </dgm:prSet>
      <dgm:spPr/>
    </dgm:pt>
  </dgm:ptLst>
  <dgm:cxnLst>
    <dgm:cxn modelId="{5A6F6E01-CC3A-4CED-A452-0F857485550A}" type="presOf" srcId="{BAC2F126-C817-4493-8D1F-5B2A3630572D}" destId="{016723E9-C994-4AC4-AEE3-11CD51A638B4}" srcOrd="0" destOrd="1" presId="urn:microsoft.com/office/officeart/2016/7/layout/BasicLinearProcessNumbered"/>
    <dgm:cxn modelId="{EA583B04-6904-4FBE-82DB-941D4D47C798}" type="presOf" srcId="{14E7BA51-C2AF-4F3D-B549-EFC15521313D}" destId="{98534AE8-EEA6-4DB8-99E9-6762AE682C27}" srcOrd="0" destOrd="0" presId="urn:microsoft.com/office/officeart/2016/7/layout/BasicLinearProcessNumbered"/>
    <dgm:cxn modelId="{9E05D806-E6A5-4A86-8C82-88DE208F904C}" srcId="{2AD63E59-4E34-4B78-8861-8827A9F19F9E}" destId="{30A80D05-1BED-4CCA-BD18-19ED54B3A103}" srcOrd="2" destOrd="0" parTransId="{72A73048-707D-45B9-819B-AE2058BBE767}" sibTransId="{E0E04589-8BFF-47B6-95E4-BD9498D9F753}"/>
    <dgm:cxn modelId="{31B4EA0E-C5B4-4306-AC3D-6C4E415F41CA}" type="presOf" srcId="{7C52A5AD-293B-44E8-9AB1-3209454D6B4B}" destId="{88AC9584-9B28-4156-8B25-A0D5EB348F95}" srcOrd="0" destOrd="0" presId="urn:microsoft.com/office/officeart/2016/7/layout/BasicLinearProcessNumbered"/>
    <dgm:cxn modelId="{55F7D215-F426-46B2-B0BA-3D5504C5EC22}" type="presOf" srcId="{D9C88FC9-9A45-4E83-982A-88916424FB44}" destId="{016723E9-C994-4AC4-AEE3-11CD51A638B4}" srcOrd="0" destOrd="2" presId="urn:microsoft.com/office/officeart/2016/7/layout/BasicLinearProcessNumbered"/>
    <dgm:cxn modelId="{DE68FE22-7CE5-45FA-BEE9-C61E8C8DEFF6}" srcId="{30A80D05-1BED-4CCA-BD18-19ED54B3A103}" destId="{BAC2F126-C817-4493-8D1F-5B2A3630572D}" srcOrd="0" destOrd="0" parTransId="{722B980D-C5E8-48F9-B2BE-92652F6E9062}" sibTransId="{1E2BA6F5-BD40-4A35-B0FD-0EDE9482FAE0}"/>
    <dgm:cxn modelId="{3B760A2B-F5BE-41BF-A2BF-A8F1734BBDD2}" type="presOf" srcId="{0402B407-417B-43C6-98F0-BDD8249BC959}" destId="{6971CDD2-569B-48E8-A0DE-0BE984F33560}" srcOrd="0" destOrd="0" presId="urn:microsoft.com/office/officeart/2016/7/layout/BasicLinearProcessNumbered"/>
    <dgm:cxn modelId="{EE78C92D-DD2D-4F8F-B72E-CF102907ADE0}" srcId="{30A80D05-1BED-4CCA-BD18-19ED54B3A103}" destId="{640251F9-E8AC-4D8A-BC16-42CD3B06AB1B}" srcOrd="2" destOrd="0" parTransId="{B1A6C388-0175-4BB5-95F4-BCBDF36F5AFF}" sibTransId="{1BF57F51-B1E1-476C-ADE5-AACCD415AAC5}"/>
    <dgm:cxn modelId="{50108738-62B2-4555-9713-174253C3094C}" type="presOf" srcId="{30A80D05-1BED-4CCA-BD18-19ED54B3A103}" destId="{ED9BA382-A79C-4D5B-B962-BA99FB22AA69}" srcOrd="0" destOrd="0" presId="urn:microsoft.com/office/officeart/2016/7/layout/BasicLinearProcessNumbered"/>
    <dgm:cxn modelId="{168D5B3C-DCE9-48E8-B31B-48EA1BF107FC}" type="presOf" srcId="{5F27BE18-E197-4799-97F0-950AFE8DCDF0}" destId="{5D4340F8-A518-48C1-85AA-EE24BC360683}" srcOrd="1" destOrd="0" presId="urn:microsoft.com/office/officeart/2016/7/layout/BasicLinearProcessNumbered"/>
    <dgm:cxn modelId="{6CE5A064-990C-4FA9-B7D3-9F9466300AB1}" type="presOf" srcId="{30A80D05-1BED-4CCA-BD18-19ED54B3A103}" destId="{016723E9-C994-4AC4-AEE3-11CD51A638B4}" srcOrd="1" destOrd="0" presId="urn:microsoft.com/office/officeart/2016/7/layout/BasicLinearProcessNumbered"/>
    <dgm:cxn modelId="{53A6CA4A-D0C2-417B-9E18-BF80C268FC80}" type="presOf" srcId="{640251F9-E8AC-4D8A-BC16-42CD3B06AB1B}" destId="{016723E9-C994-4AC4-AEE3-11CD51A638B4}" srcOrd="0" destOrd="3" presId="urn:microsoft.com/office/officeart/2016/7/layout/BasicLinearProcessNumbered"/>
    <dgm:cxn modelId="{4D64536B-3B6A-4050-99BA-2F3164992E94}" type="presOf" srcId="{5F27BE18-E197-4799-97F0-950AFE8DCDF0}" destId="{9631C5FF-4B55-4344-B256-2D7DDBC0045E}" srcOrd="0" destOrd="0" presId="urn:microsoft.com/office/officeart/2016/7/layout/BasicLinearProcessNumbered"/>
    <dgm:cxn modelId="{DA7A7D4F-03FF-4BD7-A51B-F89E0ACD2078}" type="presOf" srcId="{2AD63E59-4E34-4B78-8861-8827A9F19F9E}" destId="{6A2AF5A6-9F15-4280-8B97-D2111DE7190A}" srcOrd="0" destOrd="0" presId="urn:microsoft.com/office/officeart/2016/7/layout/BasicLinearProcessNumbered"/>
    <dgm:cxn modelId="{6C94BD59-650D-43E3-856D-6DB89772B6E8}" srcId="{30A80D05-1BED-4CCA-BD18-19ED54B3A103}" destId="{D9C88FC9-9A45-4E83-982A-88916424FB44}" srcOrd="1" destOrd="0" parTransId="{4F742D2D-27E1-4128-820F-43A3F7E5D0D9}" sibTransId="{41066E2E-9E6C-4B4A-84E5-4D31E067B4A6}"/>
    <dgm:cxn modelId="{A28CF897-704D-4A20-AB28-FB6BB932E97B}" type="presOf" srcId="{0402B407-417B-43C6-98F0-BDD8249BC959}" destId="{73889668-D937-433F-B16D-8B50BEB7608E}" srcOrd="1" destOrd="0" presId="urn:microsoft.com/office/officeart/2016/7/layout/BasicLinearProcessNumbered"/>
    <dgm:cxn modelId="{0E83A8BE-D63C-4FB5-91C6-D874764BF6FD}" srcId="{2AD63E59-4E34-4B78-8861-8827A9F19F9E}" destId="{5F27BE18-E197-4799-97F0-950AFE8DCDF0}" srcOrd="0" destOrd="0" parTransId="{D3F0526C-58A1-44B7-94F9-950B4E6F0376}" sibTransId="{14E7BA51-C2AF-4F3D-B549-EFC15521313D}"/>
    <dgm:cxn modelId="{574592D8-A584-42AF-BB9C-AF3AB24A5CF9}" srcId="{2AD63E59-4E34-4B78-8861-8827A9F19F9E}" destId="{0402B407-417B-43C6-98F0-BDD8249BC959}" srcOrd="1" destOrd="0" parTransId="{2F2FBB30-D14A-4F4A-9CDD-10E017ECE7B1}" sibTransId="{7C52A5AD-293B-44E8-9AB1-3209454D6B4B}"/>
    <dgm:cxn modelId="{F61699E2-0F37-497F-8D24-A092E4C72C62}" type="presOf" srcId="{E0E04589-8BFF-47B6-95E4-BD9498D9F753}" destId="{2B055797-45CB-4204-90AB-AE13EA5D8A67}" srcOrd="0" destOrd="0" presId="urn:microsoft.com/office/officeart/2016/7/layout/BasicLinearProcessNumbered"/>
    <dgm:cxn modelId="{21E70AA7-A61E-4B7E-ADAE-1B11C208EE39}" type="presParOf" srcId="{6A2AF5A6-9F15-4280-8B97-D2111DE7190A}" destId="{05CC352F-8096-4167-83F4-35B0B988D116}" srcOrd="0" destOrd="0" presId="urn:microsoft.com/office/officeart/2016/7/layout/BasicLinearProcessNumbered"/>
    <dgm:cxn modelId="{B578001A-E212-4264-B848-9A57C4AF6B31}" type="presParOf" srcId="{05CC352F-8096-4167-83F4-35B0B988D116}" destId="{9631C5FF-4B55-4344-B256-2D7DDBC0045E}" srcOrd="0" destOrd="0" presId="urn:microsoft.com/office/officeart/2016/7/layout/BasicLinearProcessNumbered"/>
    <dgm:cxn modelId="{D27A7EE2-ECD8-449E-B7C3-3D35509059F5}" type="presParOf" srcId="{05CC352F-8096-4167-83F4-35B0B988D116}" destId="{98534AE8-EEA6-4DB8-99E9-6762AE682C27}" srcOrd="1" destOrd="0" presId="urn:microsoft.com/office/officeart/2016/7/layout/BasicLinearProcessNumbered"/>
    <dgm:cxn modelId="{D1280CB2-6783-4DF8-AD7C-CAEFCE3540AD}" type="presParOf" srcId="{05CC352F-8096-4167-83F4-35B0B988D116}" destId="{CDA25D65-77F5-4200-B3FB-BB989A3AD96D}" srcOrd="2" destOrd="0" presId="urn:microsoft.com/office/officeart/2016/7/layout/BasicLinearProcessNumbered"/>
    <dgm:cxn modelId="{0E098CFB-DE24-41AE-B3FC-5ED3AB116A00}" type="presParOf" srcId="{05CC352F-8096-4167-83F4-35B0B988D116}" destId="{5D4340F8-A518-48C1-85AA-EE24BC360683}" srcOrd="3" destOrd="0" presId="urn:microsoft.com/office/officeart/2016/7/layout/BasicLinearProcessNumbered"/>
    <dgm:cxn modelId="{2390E214-75A7-4884-8DE9-23355A785C64}" type="presParOf" srcId="{6A2AF5A6-9F15-4280-8B97-D2111DE7190A}" destId="{1136AE03-1F28-44F9-A2B5-FCD56E3F1A83}" srcOrd="1" destOrd="0" presId="urn:microsoft.com/office/officeart/2016/7/layout/BasicLinearProcessNumbered"/>
    <dgm:cxn modelId="{0E2C9C85-BD35-4C14-96B4-D2F81A91C070}" type="presParOf" srcId="{6A2AF5A6-9F15-4280-8B97-D2111DE7190A}" destId="{4BFF90FF-89D0-447F-B330-FCD10FFD871B}" srcOrd="2" destOrd="0" presId="urn:microsoft.com/office/officeart/2016/7/layout/BasicLinearProcessNumbered"/>
    <dgm:cxn modelId="{0CD7AB59-39A4-4665-A9CE-389A13179ED0}" type="presParOf" srcId="{4BFF90FF-89D0-447F-B330-FCD10FFD871B}" destId="{6971CDD2-569B-48E8-A0DE-0BE984F33560}" srcOrd="0" destOrd="0" presId="urn:microsoft.com/office/officeart/2016/7/layout/BasicLinearProcessNumbered"/>
    <dgm:cxn modelId="{D1F3A982-3A4C-46E1-8607-87164567248C}" type="presParOf" srcId="{4BFF90FF-89D0-447F-B330-FCD10FFD871B}" destId="{88AC9584-9B28-4156-8B25-A0D5EB348F95}" srcOrd="1" destOrd="0" presId="urn:microsoft.com/office/officeart/2016/7/layout/BasicLinearProcessNumbered"/>
    <dgm:cxn modelId="{999F3C36-B404-4AAF-909D-C76CA5499501}" type="presParOf" srcId="{4BFF90FF-89D0-447F-B330-FCD10FFD871B}" destId="{F18D9AA7-9AB2-486F-BEDF-27E8FDE43F11}" srcOrd="2" destOrd="0" presId="urn:microsoft.com/office/officeart/2016/7/layout/BasicLinearProcessNumbered"/>
    <dgm:cxn modelId="{25A3F0E8-0F4F-482C-9B7B-789284968EB5}" type="presParOf" srcId="{4BFF90FF-89D0-447F-B330-FCD10FFD871B}" destId="{73889668-D937-433F-B16D-8B50BEB7608E}" srcOrd="3" destOrd="0" presId="urn:microsoft.com/office/officeart/2016/7/layout/BasicLinearProcessNumbered"/>
    <dgm:cxn modelId="{FF00D954-8A4F-44A0-8DCE-FE6811AD615D}" type="presParOf" srcId="{6A2AF5A6-9F15-4280-8B97-D2111DE7190A}" destId="{6D0CB718-F433-471B-8F32-AF383076F172}" srcOrd="3" destOrd="0" presId="urn:microsoft.com/office/officeart/2016/7/layout/BasicLinearProcessNumbered"/>
    <dgm:cxn modelId="{915EEBC6-DCAD-4C5F-9603-65D8D646DE97}" type="presParOf" srcId="{6A2AF5A6-9F15-4280-8B97-D2111DE7190A}" destId="{A78F48A6-7E9D-476B-9828-57CADA3F0796}" srcOrd="4" destOrd="0" presId="urn:microsoft.com/office/officeart/2016/7/layout/BasicLinearProcessNumbered"/>
    <dgm:cxn modelId="{CCD60D74-094A-4611-AC68-C0AD5B06B9C6}" type="presParOf" srcId="{A78F48A6-7E9D-476B-9828-57CADA3F0796}" destId="{ED9BA382-A79C-4D5B-B962-BA99FB22AA69}" srcOrd="0" destOrd="0" presId="urn:microsoft.com/office/officeart/2016/7/layout/BasicLinearProcessNumbered"/>
    <dgm:cxn modelId="{64C1C843-EFF1-41CD-AD55-988AFA272DA5}" type="presParOf" srcId="{A78F48A6-7E9D-476B-9828-57CADA3F0796}" destId="{2B055797-45CB-4204-90AB-AE13EA5D8A67}" srcOrd="1" destOrd="0" presId="urn:microsoft.com/office/officeart/2016/7/layout/BasicLinearProcessNumbered"/>
    <dgm:cxn modelId="{039866CF-B0F0-45F1-A2A6-20915B1D0081}" type="presParOf" srcId="{A78F48A6-7E9D-476B-9828-57CADA3F0796}" destId="{3F07C46B-8ECD-4DB9-B8A5-887E0CB2E270}" srcOrd="2" destOrd="0" presId="urn:microsoft.com/office/officeart/2016/7/layout/BasicLinearProcessNumbered"/>
    <dgm:cxn modelId="{0154E1C5-CF05-4CC0-BB5C-F64E1B6E52E3}" type="presParOf" srcId="{A78F48A6-7E9D-476B-9828-57CADA3F0796}" destId="{016723E9-C994-4AC4-AEE3-11CD51A638B4}"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31C5FF-4B55-4344-B256-2D7DDBC0045E}">
      <dsp:nvSpPr>
        <dsp:cNvPr id="0" name=""/>
        <dsp:cNvSpPr/>
      </dsp:nvSpPr>
      <dsp:spPr>
        <a:xfrm>
          <a:off x="0" y="0"/>
          <a:ext cx="3347810" cy="356616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008" tIns="330200" rIns="261008" bIns="330200" numCol="1" spcCol="1270" anchor="t" anchorCtr="0">
          <a:noAutofit/>
        </a:bodyPr>
        <a:lstStyle/>
        <a:p>
          <a:pPr marL="0" lvl="0" indent="0" algn="l" defTabSz="1422400">
            <a:lnSpc>
              <a:spcPct val="90000"/>
            </a:lnSpc>
            <a:spcBef>
              <a:spcPct val="0"/>
            </a:spcBef>
            <a:spcAft>
              <a:spcPct val="35000"/>
            </a:spcAft>
            <a:buNone/>
          </a:pPr>
          <a:r>
            <a:rPr lang="en-US" sz="3200" kern="1200" dirty="0"/>
            <a:t>Contact the company</a:t>
          </a:r>
        </a:p>
      </dsp:txBody>
      <dsp:txXfrm>
        <a:off x="0" y="1355140"/>
        <a:ext cx="3347810" cy="2139696"/>
      </dsp:txXfrm>
    </dsp:sp>
    <dsp:sp modelId="{98534AE8-EEA6-4DB8-99E9-6762AE682C27}">
      <dsp:nvSpPr>
        <dsp:cNvPr id="0" name=""/>
        <dsp:cNvSpPr/>
      </dsp:nvSpPr>
      <dsp:spPr>
        <a:xfrm>
          <a:off x="1138981" y="356615"/>
          <a:ext cx="1069848" cy="1069848"/>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410" tIns="12700" rIns="83410"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295657" y="513291"/>
        <a:ext cx="756496" cy="756496"/>
      </dsp:txXfrm>
    </dsp:sp>
    <dsp:sp modelId="{CDA25D65-77F5-4200-B3FB-BB989A3AD96D}">
      <dsp:nvSpPr>
        <dsp:cNvPr id="0" name=""/>
        <dsp:cNvSpPr/>
      </dsp:nvSpPr>
      <dsp:spPr>
        <a:xfrm>
          <a:off x="0" y="3566088"/>
          <a:ext cx="3347810" cy="72"/>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71CDD2-569B-48E8-A0DE-0BE984F33560}">
      <dsp:nvSpPr>
        <dsp:cNvPr id="0" name=""/>
        <dsp:cNvSpPr/>
      </dsp:nvSpPr>
      <dsp:spPr>
        <a:xfrm>
          <a:off x="3682591" y="0"/>
          <a:ext cx="3347810" cy="3566160"/>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008" tIns="330200" rIns="261008" bIns="330200" numCol="1" spcCol="1270" anchor="t" anchorCtr="0">
          <a:noAutofit/>
        </a:bodyPr>
        <a:lstStyle/>
        <a:p>
          <a:pPr marL="0" lvl="0" indent="0" algn="l" defTabSz="1422400">
            <a:lnSpc>
              <a:spcPct val="90000"/>
            </a:lnSpc>
            <a:spcBef>
              <a:spcPct val="0"/>
            </a:spcBef>
            <a:spcAft>
              <a:spcPct val="35000"/>
            </a:spcAft>
            <a:buNone/>
          </a:pPr>
          <a:r>
            <a:rPr lang="en-US" sz="3200" kern="1200" dirty="0"/>
            <a:t>Contact the credit bureau</a:t>
          </a:r>
        </a:p>
      </dsp:txBody>
      <dsp:txXfrm>
        <a:off x="3682591" y="1355140"/>
        <a:ext cx="3347810" cy="2139696"/>
      </dsp:txXfrm>
    </dsp:sp>
    <dsp:sp modelId="{88AC9584-9B28-4156-8B25-A0D5EB348F95}">
      <dsp:nvSpPr>
        <dsp:cNvPr id="0" name=""/>
        <dsp:cNvSpPr/>
      </dsp:nvSpPr>
      <dsp:spPr>
        <a:xfrm>
          <a:off x="4821573" y="356615"/>
          <a:ext cx="1069848" cy="1069848"/>
        </a:xfrm>
        <a:prstGeom prst="ellips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410" tIns="12700" rIns="83410"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978249" y="513291"/>
        <a:ext cx="756496" cy="756496"/>
      </dsp:txXfrm>
    </dsp:sp>
    <dsp:sp modelId="{F18D9AA7-9AB2-486F-BEDF-27E8FDE43F11}">
      <dsp:nvSpPr>
        <dsp:cNvPr id="0" name=""/>
        <dsp:cNvSpPr/>
      </dsp:nvSpPr>
      <dsp:spPr>
        <a:xfrm>
          <a:off x="3682591" y="3566088"/>
          <a:ext cx="3347810" cy="72"/>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9BA382-A79C-4D5B-B962-BA99FB22AA69}">
      <dsp:nvSpPr>
        <dsp:cNvPr id="0" name=""/>
        <dsp:cNvSpPr/>
      </dsp:nvSpPr>
      <dsp:spPr>
        <a:xfrm>
          <a:off x="7365183" y="0"/>
          <a:ext cx="3347810" cy="3566160"/>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1008" tIns="330200" rIns="261008" bIns="330200" numCol="1" spcCol="1270" anchor="t" anchorCtr="0">
          <a:noAutofit/>
        </a:bodyPr>
        <a:lstStyle/>
        <a:p>
          <a:pPr marL="0" lvl="0" indent="0" algn="l" defTabSz="1422400">
            <a:lnSpc>
              <a:spcPct val="90000"/>
            </a:lnSpc>
            <a:spcBef>
              <a:spcPct val="0"/>
            </a:spcBef>
            <a:spcAft>
              <a:spcPct val="35000"/>
            </a:spcAft>
            <a:buNone/>
          </a:pPr>
          <a:r>
            <a:rPr lang="en-US" sz="3200" kern="1200" dirty="0"/>
            <a:t>File a report</a:t>
          </a:r>
        </a:p>
        <a:p>
          <a:pPr marL="228600" lvl="1" indent="-228600" algn="l" defTabSz="1066800">
            <a:lnSpc>
              <a:spcPct val="90000"/>
            </a:lnSpc>
            <a:spcBef>
              <a:spcPct val="0"/>
            </a:spcBef>
            <a:spcAft>
              <a:spcPct val="15000"/>
            </a:spcAft>
            <a:buChar char="•"/>
          </a:pPr>
          <a:r>
            <a:rPr lang="en-US" sz="2400" kern="1200" dirty="0"/>
            <a:t>FTC</a:t>
          </a:r>
        </a:p>
        <a:p>
          <a:pPr marL="228600" lvl="1" indent="-228600" algn="l" defTabSz="1066800">
            <a:lnSpc>
              <a:spcPct val="90000"/>
            </a:lnSpc>
            <a:spcBef>
              <a:spcPct val="0"/>
            </a:spcBef>
            <a:spcAft>
              <a:spcPct val="15000"/>
            </a:spcAft>
            <a:buChar char="•"/>
          </a:pPr>
          <a:r>
            <a:rPr lang="en-US" sz="2400" kern="1200" dirty="0"/>
            <a:t>Attorney General</a:t>
          </a:r>
        </a:p>
        <a:p>
          <a:pPr marL="228600" lvl="1" indent="-228600" algn="l" defTabSz="1066800">
            <a:lnSpc>
              <a:spcPct val="90000"/>
            </a:lnSpc>
            <a:spcBef>
              <a:spcPct val="0"/>
            </a:spcBef>
            <a:spcAft>
              <a:spcPct val="15000"/>
            </a:spcAft>
            <a:buChar char="•"/>
          </a:pPr>
          <a:r>
            <a:rPr lang="en-US" sz="2400" kern="1200" dirty="0"/>
            <a:t>Police</a:t>
          </a:r>
        </a:p>
      </dsp:txBody>
      <dsp:txXfrm>
        <a:off x="7365183" y="1355140"/>
        <a:ext cx="3347810" cy="2139696"/>
      </dsp:txXfrm>
    </dsp:sp>
    <dsp:sp modelId="{2B055797-45CB-4204-90AB-AE13EA5D8A67}">
      <dsp:nvSpPr>
        <dsp:cNvPr id="0" name=""/>
        <dsp:cNvSpPr/>
      </dsp:nvSpPr>
      <dsp:spPr>
        <a:xfrm>
          <a:off x="8504164" y="356615"/>
          <a:ext cx="1069848" cy="1069848"/>
        </a:xfrm>
        <a:prstGeom prst="ellips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410" tIns="12700" rIns="83410"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660840" y="513291"/>
        <a:ext cx="756496" cy="756496"/>
      </dsp:txXfrm>
    </dsp:sp>
    <dsp:sp modelId="{3F07C46B-8ECD-4DB9-B8A5-887E0CB2E270}">
      <dsp:nvSpPr>
        <dsp:cNvPr id="0" name=""/>
        <dsp:cNvSpPr/>
      </dsp:nvSpPr>
      <dsp:spPr>
        <a:xfrm>
          <a:off x="7365183" y="3566088"/>
          <a:ext cx="3347810" cy="72"/>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059FDD-4FE4-4BC8-9543-01095CBCD998}" type="datetimeFigureOut">
              <a:rPr lang="en-US" smtClean="0"/>
              <a:t>11/26/2025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01A5BE-0C64-4574-A1CA-DBC9F64A75AB}" type="slidenum">
              <a:rPr lang="en-US" smtClean="0"/>
              <a:t>‹#›</a:t>
            </a:fld>
            <a:endParaRPr lang="en-US"/>
          </a:p>
        </p:txBody>
      </p:sp>
    </p:spTree>
    <p:extLst>
      <p:ext uri="{BB962C8B-B14F-4D97-AF65-F5344CB8AC3E}">
        <p14:creationId xmlns:p14="http://schemas.microsoft.com/office/powerpoint/2010/main" val="3252580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identitytheft.gov/" TargetMode="External"/><Relationship Id="rId7" Type="http://schemas.openxmlformats.org/officeDocument/2006/relationships/hyperlink" Target="mailto:consumer@ArkansasAG.gov"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ww.irs.gov/newsroom/when-to-file-an-identity-theft-affidavit" TargetMode="External"/><Relationship Id="rId5" Type="http://schemas.openxmlformats.org/officeDocument/2006/relationships/hyperlink" Target="https://www.consumerfinance.gov/ask-cfpb/what-do-i-do-if-i-think-i-have-been-a-victim-of-identity-theft-en-31/" TargetMode="External"/><Relationship Id="rId4" Type="http://schemas.openxmlformats.org/officeDocument/2006/relationships/hyperlink" Target="https://www.identitytheft.gov/#/CreditBureauContacts"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Fraud, scams, and identity theft are a danger to consumers.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Identity theft is when someone uses your personal or financial information without your permission. They might steal your name and address, credit card or bank account numbers, Social Security number, or medical insurance account numbers. And they could use them to buy things with your credit cards get new credit cards in your name</a:t>
            </a:r>
          </a:p>
          <a:p>
            <a:r>
              <a:rPr lang="en-US" sz="1200" b="0" i="0" kern="1200" dirty="0">
                <a:solidFill>
                  <a:schemeClr val="tx1"/>
                </a:solidFill>
                <a:effectLst/>
                <a:latin typeface="+mn-lt"/>
                <a:ea typeface="+mn-ea"/>
                <a:cs typeface="+mn-cs"/>
              </a:rPr>
              <a:t>open a phone, electricity, or gas account in your name steal your tax refund.</a:t>
            </a:r>
          </a:p>
          <a:p>
            <a:r>
              <a:rPr lang="en-US" dirty="0"/>
              <a:t> </a:t>
            </a:r>
            <a:br>
              <a:rPr lang="en-US" sz="1200" b="1" i="0" kern="1200" cap="all"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The Federal Trade Commission logged more than 1.1 million identity theft reports in 2024. The federal agency also received roughly 2.6 million cases of related fraud, with total losses of more than $12.7 billion.</a:t>
            </a:r>
          </a:p>
          <a:p>
            <a:r>
              <a:rPr lang="en-US" sz="1200" b="0" i="0" kern="1200" dirty="0">
                <a:solidFill>
                  <a:schemeClr val="tx1"/>
                </a:solidFill>
                <a:effectLst/>
                <a:latin typeface="+mn-lt"/>
                <a:ea typeface="+mn-ea"/>
                <a:cs typeface="+mn-cs"/>
              </a:rPr>
              <a:t>Key findings include: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Impostor scams, where criminals pose as trusted entities, made up the top-reported fraud category.</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Credit card abuse was the largest category of identity theft.</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More victims reported being contacted by email than any other method.</a:t>
            </a:r>
          </a:p>
          <a:p>
            <a:endParaRPr lang="en-US" dirty="0"/>
          </a:p>
        </p:txBody>
      </p:sp>
      <p:sp>
        <p:nvSpPr>
          <p:cNvPr id="4" name="Slide Number Placeholder 3"/>
          <p:cNvSpPr>
            <a:spLocks noGrp="1"/>
          </p:cNvSpPr>
          <p:nvPr>
            <p:ph type="sldNum" sz="quarter" idx="5"/>
          </p:nvPr>
        </p:nvSpPr>
        <p:spPr/>
        <p:txBody>
          <a:bodyPr/>
          <a:lstStyle/>
          <a:p>
            <a:fld id="{1F01A5BE-0C64-4574-A1CA-DBC9F64A75AB}" type="slidenum">
              <a:rPr lang="en-US" smtClean="0"/>
              <a:t>1</a:t>
            </a:fld>
            <a:endParaRPr lang="en-US"/>
          </a:p>
        </p:txBody>
      </p:sp>
    </p:spTree>
    <p:extLst>
      <p:ext uri="{BB962C8B-B14F-4D97-AF65-F5344CB8AC3E}">
        <p14:creationId xmlns:p14="http://schemas.microsoft.com/office/powerpoint/2010/main" val="326250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it Happens</a:t>
            </a:r>
          </a:p>
          <a:p>
            <a:r>
              <a:rPr lang="en-US" dirty="0"/>
              <a:t>New schemes and scams are invited everyday so it’s impossible to give a list of every scam in existence at any given moment.  Here is a list of some of the  most common methods of identity theft. It’s important for consumers to be on guard and protect their personal financial information.</a:t>
            </a:r>
          </a:p>
          <a:p>
            <a:endParaRPr lang="en-US" dirty="0"/>
          </a:p>
          <a:p>
            <a:r>
              <a:rPr lang="en-US" dirty="0"/>
              <a:t>Cyberattacks – thieves hack systems, software, and servers in companies of all sizes. They may use the information to open</a:t>
            </a:r>
          </a:p>
          <a:p>
            <a:r>
              <a:rPr lang="en-US" dirty="0"/>
              <a:t>accounts, make charges, or impersonate the business.</a:t>
            </a:r>
          </a:p>
          <a:p>
            <a:r>
              <a:rPr lang="en-US" dirty="0"/>
              <a:t>Dumpster-diving – thieves can rummage through trash, looking for bills or other papers with your personal information on them.</a:t>
            </a:r>
          </a:p>
          <a:p>
            <a:r>
              <a:rPr lang="en-US" dirty="0"/>
              <a:t>Identity theft – your name, Social Security number, bank account information, or credit card number used without your permission.</a:t>
            </a:r>
          </a:p>
          <a:p>
            <a:r>
              <a:rPr lang="en-US" dirty="0"/>
              <a:t>Imposter scams – thieves try to convince you to send money by pretending to be someone you know or trust.</a:t>
            </a:r>
          </a:p>
          <a:p>
            <a:r>
              <a:rPr lang="en-US" dirty="0"/>
              <a:t>Mail fraud – thieves may send letters asking you to send money or personal information.</a:t>
            </a:r>
          </a:p>
          <a:p>
            <a:r>
              <a:rPr lang="en-US" dirty="0"/>
              <a:t>Phishing - a scammer tries to trick you into giving out your personal information, such as passwords, credit card numbers, or bank account information.</a:t>
            </a:r>
          </a:p>
          <a:p>
            <a:r>
              <a:rPr lang="en-US" dirty="0"/>
              <a:t>Skimming – thieves can steal credit/debit card numbers by using a special storage device when processing your card.</a:t>
            </a:r>
          </a:p>
          <a:p>
            <a:r>
              <a:rPr lang="en-US" dirty="0"/>
              <a:t>Spoofing - a caller disguises the information shown on your caller ID.</a:t>
            </a:r>
          </a:p>
          <a:p>
            <a:r>
              <a:rPr lang="en-US" dirty="0"/>
              <a:t>Wire or money transfer fraud – thieves try to trick consumers into wiring or transferring money to them.</a:t>
            </a:r>
          </a:p>
        </p:txBody>
      </p:sp>
      <p:sp>
        <p:nvSpPr>
          <p:cNvPr id="4" name="Slide Number Placeholder 3"/>
          <p:cNvSpPr>
            <a:spLocks noGrp="1"/>
          </p:cNvSpPr>
          <p:nvPr>
            <p:ph type="sldNum" sz="quarter" idx="5"/>
          </p:nvPr>
        </p:nvSpPr>
        <p:spPr/>
        <p:txBody>
          <a:bodyPr/>
          <a:lstStyle/>
          <a:p>
            <a:fld id="{1F01A5BE-0C64-4574-A1CA-DBC9F64A75AB}" type="slidenum">
              <a:rPr lang="en-US" smtClean="0"/>
              <a:t>2</a:t>
            </a:fld>
            <a:endParaRPr lang="en-US"/>
          </a:p>
        </p:txBody>
      </p:sp>
    </p:spTree>
    <p:extLst>
      <p:ext uri="{BB962C8B-B14F-4D97-AF65-F5344CB8AC3E}">
        <p14:creationId xmlns:p14="http://schemas.microsoft.com/office/powerpoint/2010/main" val="2637622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talk to strangers. Don’t give out personal information unless you know who you are dealing with. Never click on links sent I in unsolicited e-mails.</a:t>
            </a:r>
          </a:p>
          <a:p>
            <a:endParaRPr lang="en-US" dirty="0"/>
          </a:p>
          <a:p>
            <a:r>
              <a:rPr lang="en-US" dirty="0"/>
              <a:t>Hang up the phone. Don’t respond to emails. If the call or email appears to be from your bank or other legitimate source, you can initiate the contact and find our if there is a true concern or need. For example – if you receive a call or email from someone who claims to be from your bank and wants your SS# or bank account numbers, don’t respond.  Banks should already have this information.  Call your bank and ask a representative if they called or emailed with the request. </a:t>
            </a:r>
          </a:p>
          <a:p>
            <a:endParaRPr lang="en-US" dirty="0"/>
          </a:p>
          <a:p>
            <a:r>
              <a:rPr lang="en-US" dirty="0"/>
              <a:t>Never click links in suspicious emails or popups.</a:t>
            </a:r>
          </a:p>
          <a:p>
            <a:endParaRPr lang="en-US" dirty="0"/>
          </a:p>
          <a:p>
            <a:r>
              <a:rPr lang="en-US" dirty="0"/>
              <a:t>Report them – some phones or email have a “report junk” or “report phishing” option that can be used to report suspect texts or email.</a:t>
            </a:r>
          </a:p>
          <a:p>
            <a:endParaRPr lang="en-US" dirty="0"/>
          </a:p>
          <a:p>
            <a:r>
              <a:rPr lang="en-US" dirty="0"/>
              <a:t>National Do Not Call Registry</a:t>
            </a:r>
          </a:p>
          <a:p>
            <a:r>
              <a:rPr lang="en-US" dirty="0"/>
              <a:t>The National Do Not Call Registry is designed to stop unwanted sales calls from real companies that follow the law. It’s free to register your home or cell phone number. The Registry is a list that tells registered telemarketers what numbers not to call — but it doesn’t block calls. </a:t>
            </a:r>
          </a:p>
          <a:p>
            <a:r>
              <a:rPr lang="en-US" dirty="0"/>
              <a:t>https://consumer.ftc.gov/national-do-not-call-registry-faqs</a:t>
            </a:r>
          </a:p>
          <a:p>
            <a:endParaRPr lang="en-US" dirty="0"/>
          </a:p>
          <a:p>
            <a:r>
              <a:rPr lang="en-US" dirty="0"/>
              <a:t>Call Blocking</a:t>
            </a:r>
          </a:p>
          <a:p>
            <a:r>
              <a:rPr lang="en-US" dirty="0"/>
              <a:t>Some cell phones have a Call Blocking App. Check your app store and make sure you are using a legitimate app.</a:t>
            </a:r>
          </a:p>
          <a:p>
            <a:endParaRPr lang="en-US" dirty="0"/>
          </a:p>
          <a:p>
            <a:r>
              <a:rPr lang="en-US" dirty="0"/>
              <a:t>.</a:t>
            </a:r>
          </a:p>
          <a:p>
            <a:endParaRPr lang="en-US" dirty="0"/>
          </a:p>
        </p:txBody>
      </p:sp>
      <p:sp>
        <p:nvSpPr>
          <p:cNvPr id="4" name="Slide Number Placeholder 3"/>
          <p:cNvSpPr>
            <a:spLocks noGrp="1"/>
          </p:cNvSpPr>
          <p:nvPr>
            <p:ph type="sldNum" sz="quarter" idx="5"/>
          </p:nvPr>
        </p:nvSpPr>
        <p:spPr/>
        <p:txBody>
          <a:bodyPr/>
          <a:lstStyle/>
          <a:p>
            <a:fld id="{1F01A5BE-0C64-4574-A1CA-DBC9F64A75AB}" type="slidenum">
              <a:rPr lang="en-US" smtClean="0"/>
              <a:t>4</a:t>
            </a:fld>
            <a:endParaRPr lang="en-US"/>
          </a:p>
        </p:txBody>
      </p:sp>
    </p:spTree>
    <p:extLst>
      <p:ext uri="{BB962C8B-B14F-4D97-AF65-F5344CB8AC3E}">
        <p14:creationId xmlns:p14="http://schemas.microsoft.com/office/powerpoint/2010/main" val="2490670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Protect your Social Security number. Don’t carry your Social Security card in your wallet or write the number on a check. Don’t give your Social Security number unless you know it is a legitimate request.</a:t>
            </a:r>
          </a:p>
        </p:txBody>
      </p:sp>
      <p:sp>
        <p:nvSpPr>
          <p:cNvPr id="4" name="Slide Number Placeholder 3"/>
          <p:cNvSpPr>
            <a:spLocks noGrp="1"/>
          </p:cNvSpPr>
          <p:nvPr>
            <p:ph type="sldNum" sz="quarter" idx="5"/>
          </p:nvPr>
        </p:nvSpPr>
        <p:spPr/>
        <p:txBody>
          <a:bodyPr/>
          <a:lstStyle/>
          <a:p>
            <a:fld id="{1F01A5BE-0C64-4574-A1CA-DBC9F64A75AB}" type="slidenum">
              <a:rPr lang="en-US" smtClean="0"/>
              <a:t>5</a:t>
            </a:fld>
            <a:endParaRPr lang="en-US"/>
          </a:p>
        </p:txBody>
      </p:sp>
    </p:spTree>
    <p:extLst>
      <p:ext uri="{BB962C8B-B14F-4D97-AF65-F5344CB8AC3E}">
        <p14:creationId xmlns:p14="http://schemas.microsoft.com/office/powerpoint/2010/main" val="2200535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 creative. Don’t use obvious passwords like your birth date, your mother’s maiden name or your Social Security number.</a:t>
            </a:r>
          </a:p>
        </p:txBody>
      </p:sp>
      <p:sp>
        <p:nvSpPr>
          <p:cNvPr id="4" name="Slide Number Placeholder 3"/>
          <p:cNvSpPr>
            <a:spLocks noGrp="1"/>
          </p:cNvSpPr>
          <p:nvPr>
            <p:ph type="sldNum" sz="quarter" idx="5"/>
          </p:nvPr>
        </p:nvSpPr>
        <p:spPr/>
        <p:txBody>
          <a:bodyPr/>
          <a:lstStyle/>
          <a:p>
            <a:fld id="{1F01A5BE-0C64-4574-A1CA-DBC9F64A75AB}" type="slidenum">
              <a:rPr lang="en-US" smtClean="0"/>
              <a:t>6</a:t>
            </a:fld>
            <a:endParaRPr lang="en-US"/>
          </a:p>
        </p:txBody>
      </p:sp>
    </p:spTree>
    <p:extLst>
      <p:ext uri="{BB962C8B-B14F-4D97-AF65-F5344CB8AC3E}">
        <p14:creationId xmlns:p14="http://schemas.microsoft.com/office/powerpoint/2010/main" val="1007864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security questions to verify your account. Examples of security questions are: What was your maternal grandmother’s first name? What was the name of your first pet? What was the mascot of your high school?</a:t>
            </a:r>
          </a:p>
          <a:p>
            <a:endParaRPr lang="en-US" dirty="0"/>
          </a:p>
        </p:txBody>
      </p:sp>
      <p:sp>
        <p:nvSpPr>
          <p:cNvPr id="4" name="Slide Number Placeholder 3"/>
          <p:cNvSpPr>
            <a:spLocks noGrp="1"/>
          </p:cNvSpPr>
          <p:nvPr>
            <p:ph type="sldNum" sz="quarter" idx="5"/>
          </p:nvPr>
        </p:nvSpPr>
        <p:spPr/>
        <p:txBody>
          <a:bodyPr/>
          <a:lstStyle/>
          <a:p>
            <a:fld id="{1F01A5BE-0C64-4574-A1CA-DBC9F64A75AB}" type="slidenum">
              <a:rPr lang="en-US" smtClean="0"/>
              <a:t>7</a:t>
            </a:fld>
            <a:endParaRPr lang="en-US"/>
          </a:p>
        </p:txBody>
      </p:sp>
    </p:spTree>
    <p:extLst>
      <p:ext uri="{BB962C8B-B14F-4D97-AF65-F5344CB8AC3E}">
        <p14:creationId xmlns:p14="http://schemas.microsoft.com/office/powerpoint/2010/main" val="1844311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roadblocks online. Log out of accounts and close browsers. Use firewalls, spyware and anti-virus software. Update frequently.</a:t>
            </a:r>
          </a:p>
        </p:txBody>
      </p:sp>
      <p:sp>
        <p:nvSpPr>
          <p:cNvPr id="4" name="Slide Number Placeholder 3"/>
          <p:cNvSpPr>
            <a:spLocks noGrp="1"/>
          </p:cNvSpPr>
          <p:nvPr>
            <p:ph type="sldNum" sz="quarter" idx="5"/>
          </p:nvPr>
        </p:nvSpPr>
        <p:spPr/>
        <p:txBody>
          <a:bodyPr/>
          <a:lstStyle/>
          <a:p>
            <a:fld id="{1F01A5BE-0C64-4574-A1CA-DBC9F64A75AB}" type="slidenum">
              <a:rPr lang="en-US" smtClean="0"/>
              <a:t>8</a:t>
            </a:fld>
            <a:endParaRPr lang="en-US"/>
          </a:p>
        </p:txBody>
      </p:sp>
    </p:spTree>
    <p:extLst>
      <p:ext uri="{BB962C8B-B14F-4D97-AF65-F5344CB8AC3E}">
        <p14:creationId xmlns:p14="http://schemas.microsoft.com/office/powerpoint/2010/main" val="2176891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notifications for log-in alerts. Set up notifications on bank accounts and credit cards. This can help you know if someone else is trying to access your account.</a:t>
            </a:r>
          </a:p>
        </p:txBody>
      </p:sp>
      <p:sp>
        <p:nvSpPr>
          <p:cNvPr id="4" name="Slide Number Placeholder 3"/>
          <p:cNvSpPr>
            <a:spLocks noGrp="1"/>
          </p:cNvSpPr>
          <p:nvPr>
            <p:ph type="sldNum" sz="quarter" idx="5"/>
          </p:nvPr>
        </p:nvSpPr>
        <p:spPr/>
        <p:txBody>
          <a:bodyPr/>
          <a:lstStyle/>
          <a:p>
            <a:fld id="{1F01A5BE-0C64-4574-A1CA-DBC9F64A75AB}" type="slidenum">
              <a:rPr lang="en-US" smtClean="0"/>
              <a:t>9</a:t>
            </a:fld>
            <a:endParaRPr lang="en-US"/>
          </a:p>
        </p:txBody>
      </p:sp>
    </p:spTree>
    <p:extLst>
      <p:ext uri="{BB962C8B-B14F-4D97-AF65-F5344CB8AC3E}">
        <p14:creationId xmlns:p14="http://schemas.microsoft.com/office/powerpoint/2010/main" val="1416640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Shop at reputable businesses in-person or online. </a:t>
            </a:r>
          </a:p>
          <a:p>
            <a:r>
              <a:rPr lang="en-US" dirty="0"/>
              <a:t>Comparison shop to make sure deals are really a good price.</a:t>
            </a:r>
          </a:p>
          <a:p>
            <a:r>
              <a:rPr lang="en-US" dirty="0"/>
              <a:t>Keep records/receipts of your transactions.</a:t>
            </a:r>
          </a:p>
          <a:p>
            <a:endParaRPr lang="en-US" dirty="0"/>
          </a:p>
          <a:p>
            <a:r>
              <a:rPr lang="en-US" dirty="0"/>
              <a:t>When shopping online:</a:t>
            </a:r>
          </a:p>
          <a:p>
            <a:r>
              <a:rPr lang="en-US" dirty="0"/>
              <a:t>read reviews</a:t>
            </a:r>
          </a:p>
          <a:p>
            <a:r>
              <a:rPr lang="en-US" dirty="0"/>
              <a:t>check shipping rates and return policies</a:t>
            </a:r>
          </a:p>
          <a:p>
            <a:r>
              <a:rPr lang="en-US" dirty="0"/>
              <a:t>Make sure websites use encryption (https)</a:t>
            </a:r>
          </a:p>
          <a:p>
            <a:r>
              <a:rPr lang="en-US" dirty="0"/>
              <a:t>Monitor credit card or bank statements to be sure charges are accurate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F01A5BE-0C64-4574-A1CA-DBC9F64A75AB}" type="slidenum">
              <a:rPr lang="en-US" smtClean="0"/>
              <a:t>10</a:t>
            </a:fld>
            <a:endParaRPr lang="en-US"/>
          </a:p>
        </p:txBody>
      </p:sp>
    </p:spTree>
    <p:extLst>
      <p:ext uri="{BB962C8B-B14F-4D97-AF65-F5344CB8AC3E}">
        <p14:creationId xmlns:p14="http://schemas.microsoft.com/office/powerpoint/2010/main" val="3629401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Limit the cards you carry. If a card-reading device looks as if it’s been tampered with, don’t swipe your card.</a:t>
            </a:r>
          </a:p>
        </p:txBody>
      </p:sp>
      <p:sp>
        <p:nvSpPr>
          <p:cNvPr id="4" name="Slide Number Placeholder 3"/>
          <p:cNvSpPr>
            <a:spLocks noGrp="1"/>
          </p:cNvSpPr>
          <p:nvPr>
            <p:ph type="sldNum" sz="quarter" idx="5"/>
          </p:nvPr>
        </p:nvSpPr>
        <p:spPr/>
        <p:txBody>
          <a:bodyPr/>
          <a:lstStyle/>
          <a:p>
            <a:fld id="{1F01A5BE-0C64-4574-A1CA-DBC9F64A75AB}" type="slidenum">
              <a:rPr lang="en-US" smtClean="0"/>
              <a:t>11</a:t>
            </a:fld>
            <a:endParaRPr lang="en-US"/>
          </a:p>
        </p:txBody>
      </p:sp>
    </p:spTree>
    <p:extLst>
      <p:ext uri="{BB962C8B-B14F-4D97-AF65-F5344CB8AC3E}">
        <p14:creationId xmlns:p14="http://schemas.microsoft.com/office/powerpoint/2010/main" val="3692179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Hide it. Keep personal information in a secure place at home, especially if you have roommates, employ outside help or are having work done in your house. This could include birth certificates, social security cards, marriage or divorce decrees, citizenship papers, adoption papers, death certificates, tax returns, vehicle titles, property deeds, etc.</a:t>
            </a:r>
          </a:p>
          <a:p>
            <a:r>
              <a:rPr lang="en-US" dirty="0"/>
              <a:t>Shred financial documents, paperwork, and mail with personal information before you discard them – shred anything that has personal/financial information, credit offers, credit card statements, ATM receipts, etc.</a:t>
            </a:r>
          </a:p>
          <a:p>
            <a:r>
              <a:rPr lang="en-US" dirty="0"/>
              <a:t>Some financial documents may need to be kept for a period of time for tax purposes.</a:t>
            </a:r>
          </a:p>
        </p:txBody>
      </p:sp>
      <p:sp>
        <p:nvSpPr>
          <p:cNvPr id="4" name="Slide Number Placeholder 3"/>
          <p:cNvSpPr>
            <a:spLocks noGrp="1"/>
          </p:cNvSpPr>
          <p:nvPr>
            <p:ph type="sldNum" sz="quarter" idx="5"/>
          </p:nvPr>
        </p:nvSpPr>
        <p:spPr/>
        <p:txBody>
          <a:bodyPr/>
          <a:lstStyle/>
          <a:p>
            <a:fld id="{1F01A5BE-0C64-4574-A1CA-DBC9F64A75AB}" type="slidenum">
              <a:rPr lang="en-US" smtClean="0"/>
              <a:t>12</a:t>
            </a:fld>
            <a:endParaRPr lang="en-US"/>
          </a:p>
        </p:txBody>
      </p:sp>
    </p:spTree>
    <p:extLst>
      <p:ext uri="{BB962C8B-B14F-4D97-AF65-F5344CB8AC3E}">
        <p14:creationId xmlns:p14="http://schemas.microsoft.com/office/powerpoint/2010/main" val="3415378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Monitor accounts.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Monitor accounts and your credit report. View account information online and/or sign up for text alerts. Check your credit report at www.annualcreditreport.com. Contact the bank, credit union, creditor(s), and/or credit bureau(s) if you notice anything suspicious.</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Contact the credit reporting bureau (Trans Union, Equifax, or Experian) if you see something incorrect on your credit report.</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Credit Freeze and Fraud Alert are two types of protections consumers can put in place to help protect their credit. </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Credit Freeze</a:t>
            </a:r>
          </a:p>
          <a:p>
            <a:pPr marL="342900" marR="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What it does: While a credit freeze is in place, nobody can open a new credit account in your name, including you. If you need to do things like apply for new credit or a job, rent an apartment, or buy insurance, you can temporarily lift the freeze and put it back when you’re done.</a:t>
            </a:r>
          </a:p>
          <a:p>
            <a:pPr marL="342900" marR="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A credit freeze is always a good idea, but it’s even more important if your Social Security number or other information is exposed in a data breach or if an identity thief has misused your information.</a:t>
            </a:r>
          </a:p>
          <a:p>
            <a:pPr marL="342900" marR="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Who can place one: Anyone can freeze their credit report, for any reason, even if their identity hasn’t been stolen.</a:t>
            </a:r>
          </a:p>
          <a:p>
            <a:pPr marL="342900" marR="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How long it lasts: A credit freeze lasts until you lift it.</a:t>
            </a:r>
          </a:p>
          <a:p>
            <a:pPr marL="342900" marR="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Cost: Free</a:t>
            </a:r>
          </a:p>
          <a:p>
            <a:pPr marL="342900" marR="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How to place one: Contact all three of the credit bureaus — Equifax, Experian, and TransUnion.</a:t>
            </a:r>
          </a:p>
          <a:p>
            <a:pPr marL="342900" marR="0" lvl="0" indent="-342900">
              <a:lnSpc>
                <a:spcPct val="115000"/>
              </a:lnSpc>
              <a:spcAft>
                <a:spcPts val="8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When to lift one: Contact the bureau(s) to request it be lifted when you need lenders to access your credit. It is a good idea to identify which bureau a lender will use to check your credit and just lift the freeze at that one bureau and then put the freeze back in place once the need for a credit check passes.</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Fraud Alerts</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Even if you already have a credit freeze in place, you can also place a fraud alert. Fraud alerts make lenders verify your identity before they grant new credit in your name. There are three types of alerts, and which is best depends on your situation and needs.</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Initial fraud alert - An initial fraud alert tells businesses to check with you before opening a new credit account in your name. Usually, that means contacting you first to make sure the person trying to open a new account is really you. Unlike a credit freeze, a fraud alert doesn’t prevent businesses from seeing your credit report.</a:t>
            </a:r>
          </a:p>
          <a:p>
            <a:pPr marL="342900" marR="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Who can place one: Anyone who is or suspects they may be affected by identity theft. When you place an initial fraud alert on your credit report, you can get a free copy of your credit report from each of the three credit bureaus.</a:t>
            </a:r>
          </a:p>
          <a:p>
            <a:pPr marL="342900" marR="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How long it lasts: An initial fraud alert lasts one year, but you can renew it.</a:t>
            </a:r>
          </a:p>
          <a:p>
            <a:pPr marL="342900" marR="0" lvl="0" indent="-342900">
              <a:lnSpc>
                <a:spcPct val="115000"/>
              </a:lnSpc>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Cost: Free</a:t>
            </a:r>
          </a:p>
          <a:p>
            <a:pPr marL="342900" marR="0" lvl="0" indent="-342900">
              <a:lnSpc>
                <a:spcPct val="115000"/>
              </a:lnSpc>
              <a:spcAft>
                <a:spcPts val="800"/>
              </a:spcAft>
              <a:buFont typeface="Symbol" panose="05050102010706020507" pitchFamily="18"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How to place one: Contact one of the three credit bureaus — Equifax, Experian, and TransUnion. You don’t have to contact all three. The credit bureau you contact must tell the other two to place an initial fraud alert on your credit report.</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Extended fraud alert - Like an initial fraud alert, an extended fraud alert tells businesses to check with you before opening a new credit account in your name and doesn’t prevent businesses from seeing your credit report. An extended fraud alert also requires the credit bureaus to take you off their marketing lists for unsolicited credit and insurance offers for five years, unless you ask them not to. Only people who have experienced identity theft and have completed an FTC identity theft report at IdentityTheft.gov or filed a police report. It lasts for seven years. </a:t>
            </a:r>
          </a:p>
          <a:p>
            <a:endParaRPr lang="en-US" dirty="0"/>
          </a:p>
        </p:txBody>
      </p:sp>
      <p:sp>
        <p:nvSpPr>
          <p:cNvPr id="4" name="Slide Number Placeholder 3"/>
          <p:cNvSpPr>
            <a:spLocks noGrp="1"/>
          </p:cNvSpPr>
          <p:nvPr>
            <p:ph type="sldNum" sz="quarter" idx="5"/>
          </p:nvPr>
        </p:nvSpPr>
        <p:spPr/>
        <p:txBody>
          <a:bodyPr/>
          <a:lstStyle/>
          <a:p>
            <a:fld id="{1F01A5BE-0C64-4574-A1CA-DBC9F64A75AB}" type="slidenum">
              <a:rPr lang="en-US" smtClean="0"/>
              <a:t>13</a:t>
            </a:fld>
            <a:endParaRPr lang="en-US"/>
          </a:p>
        </p:txBody>
      </p:sp>
    </p:spTree>
    <p:extLst>
      <p:ext uri="{BB962C8B-B14F-4D97-AF65-F5344CB8AC3E}">
        <p14:creationId xmlns:p14="http://schemas.microsoft.com/office/powerpoint/2010/main" val="355298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there charges or bills from creditors or collection agencies demanding payment for items that you never bought or for accounts that you never opened?</a:t>
            </a:r>
          </a:p>
          <a:p>
            <a:r>
              <a:rPr lang="en-US" dirty="0"/>
              <a:t>Is there information in your credit report about accounts that you never opened?</a:t>
            </a:r>
          </a:p>
          <a:p>
            <a:r>
              <a:rPr lang="en-US" dirty="0"/>
              <a:t>Are there calls from creditors, or potential creditors, about suspicious new accounts, a large volume of credit card activity, wire transfers, etc.?</a:t>
            </a:r>
          </a:p>
          <a:p>
            <a:r>
              <a:rPr lang="en-US" dirty="0"/>
              <a:t>Have there been unauthorized withdrawals from your bank accounts?</a:t>
            </a:r>
          </a:p>
          <a:p>
            <a:r>
              <a:rPr lang="en-US" dirty="0"/>
              <a:t>Has your wallet, purse, laptop, iPad or cell phone been lost or stolen?</a:t>
            </a:r>
          </a:p>
          <a:p>
            <a:r>
              <a:rPr lang="en-US" dirty="0"/>
              <a:t>Are your statements, bills, or other regular mail not arriving on time as regularly scheduled?</a:t>
            </a:r>
          </a:p>
          <a:p>
            <a:r>
              <a:rPr lang="en-US" dirty="0"/>
              <a:t>(Your mail may have been diverted to another address or stolen from your mailbox.)</a:t>
            </a:r>
          </a:p>
          <a:p>
            <a:r>
              <a:rPr lang="en-US" dirty="0"/>
              <a:t>Have you had a surprise credit score drop or denial of loan or credit applications?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1F01A5BE-0C64-4574-A1CA-DBC9F64A75AB}" type="slidenum">
              <a:rPr lang="en-US" smtClean="0"/>
              <a:t>15</a:t>
            </a:fld>
            <a:endParaRPr lang="en-US"/>
          </a:p>
        </p:txBody>
      </p:sp>
    </p:spTree>
    <p:extLst>
      <p:ext uri="{BB962C8B-B14F-4D97-AF65-F5344CB8AC3E}">
        <p14:creationId xmlns:p14="http://schemas.microsoft.com/office/powerpoint/2010/main" val="32740652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to do if you think you have been a victim of identity theft.</a:t>
            </a:r>
          </a:p>
          <a:p>
            <a:r>
              <a:rPr lang="en-US" dirty="0"/>
              <a:t>Contact your bank or credit card company if you notice anything suspicious.</a:t>
            </a:r>
          </a:p>
          <a:p>
            <a:r>
              <a:rPr lang="en-US" dirty="0"/>
              <a:t>Contact the credit reporting bureau (Trans Union, Equifax, or Experian) if you see something incorrect on your credit report.</a:t>
            </a:r>
          </a:p>
          <a:p>
            <a:r>
              <a:rPr lang="en-US" dirty="0"/>
              <a:t>Contact the lender or credit card company if there are charges you didn’t make or accounts you didn’t open.</a:t>
            </a:r>
          </a:p>
          <a:p>
            <a:r>
              <a:rPr lang="en-US" dirty="0"/>
              <a:t>File a police report if your wallet, purse, or electronic device are stolen.</a:t>
            </a:r>
          </a:p>
          <a:p>
            <a:endParaRPr lang="en-US" dirty="0"/>
          </a:p>
          <a:p>
            <a:pPr algn="l">
              <a:buNone/>
            </a:pPr>
            <a:r>
              <a:rPr lang="en-US" b="1" i="0" dirty="0">
                <a:solidFill>
                  <a:srgbClr val="1B1B1B"/>
                </a:solidFill>
                <a:effectLst/>
                <a:latin typeface="Merriweather Web"/>
              </a:rPr>
              <a:t>How to report identity theft</a:t>
            </a:r>
          </a:p>
          <a:p>
            <a:pPr algn="l">
              <a:buNone/>
            </a:pPr>
            <a:r>
              <a:rPr lang="en-US" b="0" i="0" dirty="0">
                <a:solidFill>
                  <a:srgbClr val="1B1B1B"/>
                </a:solidFill>
                <a:effectLst/>
                <a:latin typeface="Source Sans Pro Web"/>
              </a:rPr>
              <a:t>To report identity theft, contact:</a:t>
            </a:r>
          </a:p>
          <a:p>
            <a:pPr algn="l">
              <a:buFont typeface="Arial" panose="020B0604020202020204" pitchFamily="34" charset="0"/>
              <a:buChar char="•"/>
            </a:pPr>
            <a:r>
              <a:rPr lang="en-US" b="0" i="0" dirty="0">
                <a:solidFill>
                  <a:srgbClr val="1B1B1B"/>
                </a:solidFill>
                <a:effectLst/>
                <a:latin typeface="Source Sans Pro Web"/>
              </a:rPr>
              <a:t>The Federal Trade Commission (FTC) online at </a:t>
            </a:r>
            <a:r>
              <a:rPr lang="en-US" b="0" i="0" dirty="0">
                <a:solidFill>
                  <a:srgbClr val="1A4480"/>
                </a:solidFill>
                <a:effectLst/>
                <a:latin typeface="Source Sans Pro Web"/>
                <a:hlinkClick r:id="rId3"/>
              </a:rPr>
              <a:t>IdentityTheft.gov</a:t>
            </a:r>
            <a:r>
              <a:rPr lang="en-US" b="0" i="0" dirty="0">
                <a:solidFill>
                  <a:srgbClr val="1B1B1B"/>
                </a:solidFill>
                <a:effectLst/>
                <a:latin typeface="Source Sans Pro Web"/>
              </a:rPr>
              <a:t> https://www.identitytheft.gov  or call 1-877-438-4338</a:t>
            </a:r>
          </a:p>
          <a:p>
            <a:pPr algn="l">
              <a:buFont typeface="Arial" panose="020B0604020202020204" pitchFamily="34" charset="0"/>
              <a:buChar char="•"/>
            </a:pPr>
            <a:r>
              <a:rPr lang="en-US" b="0" i="0" dirty="0">
                <a:solidFill>
                  <a:srgbClr val="1A4480"/>
                </a:solidFill>
                <a:effectLst/>
                <a:latin typeface="Source Sans Pro Web"/>
                <a:hlinkClick r:id="rId4"/>
              </a:rPr>
              <a:t>The three major credit reporting agencies.</a:t>
            </a:r>
            <a:r>
              <a:rPr lang="en-US" b="0" i="0" dirty="0">
                <a:solidFill>
                  <a:srgbClr val="1B1B1B"/>
                </a:solidFill>
                <a:effectLst/>
                <a:latin typeface="Source Sans Pro Web"/>
              </a:rPr>
              <a:t> Ask them to place </a:t>
            </a:r>
            <a:r>
              <a:rPr lang="en-US" b="0" i="0" dirty="0">
                <a:solidFill>
                  <a:srgbClr val="1A4480"/>
                </a:solidFill>
                <a:effectLst/>
                <a:latin typeface="Source Sans Pro Web"/>
                <a:hlinkClick r:id="rId5"/>
              </a:rPr>
              <a:t>fraud alerts and a credit freeze</a:t>
            </a:r>
            <a:r>
              <a:rPr lang="en-US" b="0" i="0" dirty="0">
                <a:solidFill>
                  <a:srgbClr val="1B1B1B"/>
                </a:solidFill>
                <a:effectLst/>
                <a:latin typeface="Source Sans Pro Web"/>
              </a:rPr>
              <a:t> on your accounts.</a:t>
            </a:r>
          </a:p>
          <a:p>
            <a:pPr algn="l">
              <a:buFont typeface="Arial" panose="020B0604020202020204" pitchFamily="34" charset="0"/>
              <a:buChar char="•"/>
            </a:pPr>
            <a:r>
              <a:rPr lang="en-US" b="0" i="0" dirty="0">
                <a:solidFill>
                  <a:srgbClr val="1B1B1B"/>
                </a:solidFill>
                <a:effectLst/>
                <a:latin typeface="Source Sans Pro Web"/>
              </a:rPr>
              <a:t>The fraud department at your credit card issuers, bank, and other places where you have accounts</a:t>
            </a:r>
          </a:p>
          <a:p>
            <a:pPr algn="l">
              <a:buNone/>
            </a:pPr>
            <a:r>
              <a:rPr lang="en-US" b="0" i="0" dirty="0">
                <a:solidFill>
                  <a:srgbClr val="1B1B1B"/>
                </a:solidFill>
                <a:effectLst/>
                <a:latin typeface="Source Sans Pro Web"/>
              </a:rPr>
              <a:t>If you believe you have experienced tax-related identity theft but have not received a notification from the IRS about it, </a:t>
            </a:r>
            <a:r>
              <a:rPr lang="en-US" b="0" i="0" dirty="0">
                <a:solidFill>
                  <a:srgbClr val="1A4480"/>
                </a:solidFill>
                <a:effectLst/>
                <a:latin typeface="Source Sans Pro Web"/>
                <a:hlinkClick r:id="rId6"/>
              </a:rPr>
              <a:t>learn about filing Form 14039</a:t>
            </a:r>
            <a:r>
              <a:rPr lang="en-US" b="0" i="0" dirty="0">
                <a:solidFill>
                  <a:srgbClr val="1B1B1B"/>
                </a:solidFill>
                <a:effectLst/>
                <a:latin typeface="Source Sans Pro Web"/>
              </a:rPr>
              <a:t>. Completing the Identity Theft Affidavit will invalidate a fraudulent return filed using your information.</a:t>
            </a:r>
          </a:p>
          <a:p>
            <a:endParaRPr lang="en-US" dirty="0"/>
          </a:p>
          <a:p>
            <a:pPr algn="l">
              <a:spcAft>
                <a:spcPts val="2250"/>
              </a:spcAft>
              <a:buNone/>
            </a:pPr>
            <a:r>
              <a:rPr lang="en-US" b="1" i="0" dirty="0">
                <a:solidFill>
                  <a:srgbClr val="000000"/>
                </a:solidFill>
                <a:effectLst/>
                <a:latin typeface="Jost"/>
              </a:rPr>
              <a:t>Arkansas Attorney General’s Office - Consumer Protection</a:t>
            </a:r>
          </a:p>
          <a:p>
            <a:pPr algn="l">
              <a:buNone/>
            </a:pPr>
            <a:r>
              <a:rPr lang="en-US" b="0" i="0" dirty="0">
                <a:solidFill>
                  <a:srgbClr val="000000"/>
                </a:solidFill>
                <a:effectLst/>
                <a:latin typeface="Nunito Sans" pitchFamily="2" charset="0"/>
              </a:rPr>
              <a:t>The Consumer Protection Division assists Arkansas consumers when problems arise during consumer transactions. Attorney General staff may help by contacting a business and mediating a positive resolution. In other instances, attorneys pursue lawsuits against those who violate the Arkansas Deceptive Trade Practices Act.</a:t>
            </a:r>
            <a:br>
              <a:rPr lang="en-US" b="0" i="0" dirty="0">
                <a:solidFill>
                  <a:srgbClr val="000000"/>
                </a:solidFill>
                <a:effectLst/>
                <a:latin typeface="Nunito Sans" pitchFamily="2" charset="0"/>
              </a:rPr>
            </a:br>
            <a:r>
              <a:rPr lang="en-US" b="0" i="0" dirty="0">
                <a:solidFill>
                  <a:srgbClr val="000000"/>
                </a:solidFill>
                <a:effectLst/>
                <a:latin typeface="Nunito Sans" pitchFamily="2" charset="0"/>
              </a:rPr>
              <a:t>Antitrust laws are designed to promote healthy competition among businesses and thereby ensure consumer choice. When companies collude to set prices or affect a fair marketplace, consumers often pay the price. The Attorney General’s office investigates and prosecutes alleged violations of the State and federal antitrust laws. Those laws are premised on two basic requirements: companies cannot agree to limit competition in ways that hurt consumers, and a single company cannot monopolize or try to monopolize an industry through unfair practices.</a:t>
            </a:r>
          </a:p>
          <a:p>
            <a:pPr algn="l">
              <a:buNone/>
            </a:pPr>
            <a:r>
              <a:rPr lang="en-US" b="1" i="0" dirty="0">
                <a:solidFill>
                  <a:srgbClr val="000000"/>
                </a:solidFill>
                <a:effectLst/>
                <a:latin typeface="Nunito Sans" pitchFamily="2" charset="0"/>
              </a:rPr>
              <a:t>email </a:t>
            </a:r>
            <a:r>
              <a:rPr lang="en-US" b="1" i="0" u="sng" dirty="0">
                <a:solidFill>
                  <a:srgbClr val="002E97"/>
                </a:solidFill>
                <a:effectLst/>
                <a:latin typeface="Nunito Sans" pitchFamily="2" charset="0"/>
                <a:hlinkClick r:id="rId7"/>
              </a:rPr>
              <a:t>consumer@ArkansasAG.gov</a:t>
            </a:r>
            <a:r>
              <a:rPr lang="en-US" b="1" i="0" dirty="0">
                <a:solidFill>
                  <a:srgbClr val="000000"/>
                </a:solidFill>
                <a:effectLst/>
                <a:latin typeface="Nunito Sans" pitchFamily="2" charset="0"/>
              </a:rPr>
              <a:t> or call 800-482-8982.</a:t>
            </a:r>
          </a:p>
          <a:p>
            <a:r>
              <a:rPr lang="en-US" b="1" dirty="0"/>
              <a:t>File a consumer complaint online: https://arkansasag.gov/file-a-complaint</a:t>
            </a:r>
          </a:p>
          <a:p>
            <a:endParaRPr lang="en-US" dirty="0"/>
          </a:p>
          <a:p>
            <a:endParaRPr lang="en-US" dirty="0"/>
          </a:p>
        </p:txBody>
      </p:sp>
      <p:sp>
        <p:nvSpPr>
          <p:cNvPr id="4" name="Slide Number Placeholder 3"/>
          <p:cNvSpPr>
            <a:spLocks noGrp="1"/>
          </p:cNvSpPr>
          <p:nvPr>
            <p:ph type="sldNum" sz="quarter" idx="5"/>
          </p:nvPr>
        </p:nvSpPr>
        <p:spPr/>
        <p:txBody>
          <a:bodyPr/>
          <a:lstStyle/>
          <a:p>
            <a:fld id="{1F01A5BE-0C64-4574-A1CA-DBC9F64A75AB}" type="slidenum">
              <a:rPr lang="en-US" smtClean="0"/>
              <a:t>16</a:t>
            </a:fld>
            <a:endParaRPr lang="en-US"/>
          </a:p>
        </p:txBody>
      </p:sp>
    </p:spTree>
    <p:extLst>
      <p:ext uri="{BB962C8B-B14F-4D97-AF65-F5344CB8AC3E}">
        <p14:creationId xmlns:p14="http://schemas.microsoft.com/office/powerpoint/2010/main" val="181234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become a victim, you may spend a large amount of time closing compromised accounts, opening new accounts and fixing credit records. There can be out-of-pocket expenses related to clearing your name. You could even be denied loans because of identity theft. </a:t>
            </a:r>
          </a:p>
          <a:p>
            <a:r>
              <a:rPr lang="en-US"/>
              <a:t>Take </a:t>
            </a:r>
            <a:r>
              <a:rPr lang="en-US" dirty="0"/>
              <a:t>steps now to protect yourself from fraud, scams, and identity theft.</a:t>
            </a:r>
          </a:p>
          <a:p>
            <a:r>
              <a:rPr lang="en-US"/>
              <a:t>Please </a:t>
            </a:r>
            <a:r>
              <a:rPr lang="en-US" dirty="0"/>
              <a:t>complete the evaluation.</a:t>
            </a:r>
          </a:p>
        </p:txBody>
      </p:sp>
      <p:sp>
        <p:nvSpPr>
          <p:cNvPr id="4" name="Slide Number Placeholder 3"/>
          <p:cNvSpPr>
            <a:spLocks noGrp="1"/>
          </p:cNvSpPr>
          <p:nvPr>
            <p:ph type="sldNum" sz="quarter" idx="5"/>
          </p:nvPr>
        </p:nvSpPr>
        <p:spPr/>
        <p:txBody>
          <a:bodyPr/>
          <a:lstStyle/>
          <a:p>
            <a:fld id="{1F01A5BE-0C64-4574-A1CA-DBC9F64A75AB}" type="slidenum">
              <a:rPr lang="en-US" smtClean="0"/>
              <a:t>17</a:t>
            </a:fld>
            <a:endParaRPr lang="en-US"/>
          </a:p>
        </p:txBody>
      </p:sp>
    </p:spTree>
    <p:extLst>
      <p:ext uri="{BB962C8B-B14F-4D97-AF65-F5344CB8AC3E}">
        <p14:creationId xmlns:p14="http://schemas.microsoft.com/office/powerpoint/2010/main" val="1155654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F3843-79E4-B872-3375-F00D68464C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4CC65D-9D13-B3F1-F22C-1BA5F6BABD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4CD32BB-8DFA-D6E9-9BF3-C3797CBF300E}"/>
              </a:ext>
            </a:extLst>
          </p:cNvPr>
          <p:cNvSpPr>
            <a:spLocks noGrp="1"/>
          </p:cNvSpPr>
          <p:nvPr>
            <p:ph type="dt" sz="half" idx="10"/>
          </p:nvPr>
        </p:nvSpPr>
        <p:spPr/>
        <p:txBody>
          <a:bodyPr/>
          <a:lstStyle/>
          <a:p>
            <a:fld id="{E9F4E202-0FEA-4CBF-B89E-3D756BACF55D}" type="datetimeFigureOut">
              <a:rPr lang="en-US" smtClean="0"/>
              <a:t>11/26/2025</a:t>
            </a:fld>
            <a:endParaRPr lang="en-US"/>
          </a:p>
        </p:txBody>
      </p:sp>
      <p:sp>
        <p:nvSpPr>
          <p:cNvPr id="5" name="Footer Placeholder 4">
            <a:extLst>
              <a:ext uri="{FF2B5EF4-FFF2-40B4-BE49-F238E27FC236}">
                <a16:creationId xmlns:a16="http://schemas.microsoft.com/office/drawing/2014/main" id="{03E649D4-89A9-64DA-3D0C-22EE4BBD71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1865AC-9D17-954A-618D-4AA06D7D77E3}"/>
              </a:ext>
            </a:extLst>
          </p:cNvPr>
          <p:cNvSpPr>
            <a:spLocks noGrp="1"/>
          </p:cNvSpPr>
          <p:nvPr>
            <p:ph type="sldNum" sz="quarter" idx="12"/>
          </p:nvPr>
        </p:nvSpPr>
        <p:spPr/>
        <p:txBody>
          <a:bodyPr/>
          <a:lstStyle/>
          <a:p>
            <a:fld id="{A3872B27-F0ED-4F4D-B119-AC5A00B1BD7C}" type="slidenum">
              <a:rPr lang="en-US" smtClean="0"/>
              <a:t>‹#›</a:t>
            </a:fld>
            <a:endParaRPr lang="en-US"/>
          </a:p>
        </p:txBody>
      </p:sp>
    </p:spTree>
    <p:extLst>
      <p:ext uri="{BB962C8B-B14F-4D97-AF65-F5344CB8AC3E}">
        <p14:creationId xmlns:p14="http://schemas.microsoft.com/office/powerpoint/2010/main" val="2060809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CD08D-EFC4-9E1A-F93F-1CBB774853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E479DD-2EDD-4EC6-A461-90125DFAF0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1C92BF-8508-C8B0-ED58-20AAFAAAEBEF}"/>
              </a:ext>
            </a:extLst>
          </p:cNvPr>
          <p:cNvSpPr>
            <a:spLocks noGrp="1"/>
          </p:cNvSpPr>
          <p:nvPr>
            <p:ph type="dt" sz="half" idx="10"/>
          </p:nvPr>
        </p:nvSpPr>
        <p:spPr/>
        <p:txBody>
          <a:bodyPr/>
          <a:lstStyle/>
          <a:p>
            <a:fld id="{E9F4E202-0FEA-4CBF-B89E-3D756BACF55D}" type="datetimeFigureOut">
              <a:rPr lang="en-US" smtClean="0"/>
              <a:t>11/26/2025</a:t>
            </a:fld>
            <a:endParaRPr lang="en-US"/>
          </a:p>
        </p:txBody>
      </p:sp>
      <p:sp>
        <p:nvSpPr>
          <p:cNvPr id="5" name="Footer Placeholder 4">
            <a:extLst>
              <a:ext uri="{FF2B5EF4-FFF2-40B4-BE49-F238E27FC236}">
                <a16:creationId xmlns:a16="http://schemas.microsoft.com/office/drawing/2014/main" id="{E543A76A-4CEC-7CA3-4F19-7FBFF314F4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766E9B-C3BB-B823-5C28-17459F1609ED}"/>
              </a:ext>
            </a:extLst>
          </p:cNvPr>
          <p:cNvSpPr>
            <a:spLocks noGrp="1"/>
          </p:cNvSpPr>
          <p:nvPr>
            <p:ph type="sldNum" sz="quarter" idx="12"/>
          </p:nvPr>
        </p:nvSpPr>
        <p:spPr/>
        <p:txBody>
          <a:bodyPr/>
          <a:lstStyle/>
          <a:p>
            <a:fld id="{A3872B27-F0ED-4F4D-B119-AC5A00B1BD7C}" type="slidenum">
              <a:rPr lang="en-US" smtClean="0"/>
              <a:t>‹#›</a:t>
            </a:fld>
            <a:endParaRPr lang="en-US"/>
          </a:p>
        </p:txBody>
      </p:sp>
    </p:spTree>
    <p:extLst>
      <p:ext uri="{BB962C8B-B14F-4D97-AF65-F5344CB8AC3E}">
        <p14:creationId xmlns:p14="http://schemas.microsoft.com/office/powerpoint/2010/main" val="1270763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CD327-2E43-2CDF-555C-CC7FBDA6BF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A3B45D-32BA-6A80-AC65-510F985791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43BD42-A91D-78C9-34FA-95D7343C76ED}"/>
              </a:ext>
            </a:extLst>
          </p:cNvPr>
          <p:cNvSpPr>
            <a:spLocks noGrp="1"/>
          </p:cNvSpPr>
          <p:nvPr>
            <p:ph type="dt" sz="half" idx="10"/>
          </p:nvPr>
        </p:nvSpPr>
        <p:spPr/>
        <p:txBody>
          <a:bodyPr/>
          <a:lstStyle/>
          <a:p>
            <a:fld id="{E9F4E202-0FEA-4CBF-B89E-3D756BACF55D}" type="datetimeFigureOut">
              <a:rPr lang="en-US" smtClean="0"/>
              <a:t>11/26/2025</a:t>
            </a:fld>
            <a:endParaRPr lang="en-US"/>
          </a:p>
        </p:txBody>
      </p:sp>
      <p:sp>
        <p:nvSpPr>
          <p:cNvPr id="5" name="Footer Placeholder 4">
            <a:extLst>
              <a:ext uri="{FF2B5EF4-FFF2-40B4-BE49-F238E27FC236}">
                <a16:creationId xmlns:a16="http://schemas.microsoft.com/office/drawing/2014/main" id="{8943DAEF-A3F8-E2DF-A6FD-25357DDBB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B1D891-34C3-8683-9A44-690D48D5A2A8}"/>
              </a:ext>
            </a:extLst>
          </p:cNvPr>
          <p:cNvSpPr>
            <a:spLocks noGrp="1"/>
          </p:cNvSpPr>
          <p:nvPr>
            <p:ph type="sldNum" sz="quarter" idx="12"/>
          </p:nvPr>
        </p:nvSpPr>
        <p:spPr/>
        <p:txBody>
          <a:bodyPr/>
          <a:lstStyle/>
          <a:p>
            <a:fld id="{A3872B27-F0ED-4F4D-B119-AC5A00B1BD7C}" type="slidenum">
              <a:rPr lang="en-US" smtClean="0"/>
              <a:t>‹#›</a:t>
            </a:fld>
            <a:endParaRPr lang="en-US"/>
          </a:p>
        </p:txBody>
      </p:sp>
    </p:spTree>
    <p:extLst>
      <p:ext uri="{BB962C8B-B14F-4D97-AF65-F5344CB8AC3E}">
        <p14:creationId xmlns:p14="http://schemas.microsoft.com/office/powerpoint/2010/main" val="2204963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3B12F-8F8D-E245-73FB-D155D6C741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65AD33-1AC0-BAB6-BCC5-6ABBE3BC8C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09CE34-26FC-014E-D7DA-F6D2165426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A149C4-D4CF-006B-F94D-AA0E77D1C5BB}"/>
              </a:ext>
            </a:extLst>
          </p:cNvPr>
          <p:cNvSpPr>
            <a:spLocks noGrp="1"/>
          </p:cNvSpPr>
          <p:nvPr>
            <p:ph type="dt" sz="half" idx="10"/>
          </p:nvPr>
        </p:nvSpPr>
        <p:spPr/>
        <p:txBody>
          <a:bodyPr/>
          <a:lstStyle/>
          <a:p>
            <a:fld id="{E9F4E202-0FEA-4CBF-B89E-3D756BACF55D}" type="datetimeFigureOut">
              <a:rPr lang="en-US" smtClean="0"/>
              <a:t>11/26/2025</a:t>
            </a:fld>
            <a:endParaRPr lang="en-US"/>
          </a:p>
        </p:txBody>
      </p:sp>
      <p:sp>
        <p:nvSpPr>
          <p:cNvPr id="6" name="Footer Placeholder 5">
            <a:extLst>
              <a:ext uri="{FF2B5EF4-FFF2-40B4-BE49-F238E27FC236}">
                <a16:creationId xmlns:a16="http://schemas.microsoft.com/office/drawing/2014/main" id="{227CDD2C-52AE-5083-640A-890526D06E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84E809-E605-22A1-EEE3-9AF9FA5D0315}"/>
              </a:ext>
            </a:extLst>
          </p:cNvPr>
          <p:cNvSpPr>
            <a:spLocks noGrp="1"/>
          </p:cNvSpPr>
          <p:nvPr>
            <p:ph type="sldNum" sz="quarter" idx="12"/>
          </p:nvPr>
        </p:nvSpPr>
        <p:spPr/>
        <p:txBody>
          <a:bodyPr/>
          <a:lstStyle/>
          <a:p>
            <a:fld id="{A3872B27-F0ED-4F4D-B119-AC5A00B1BD7C}" type="slidenum">
              <a:rPr lang="en-US" smtClean="0"/>
              <a:t>‹#›</a:t>
            </a:fld>
            <a:endParaRPr lang="en-US"/>
          </a:p>
        </p:txBody>
      </p:sp>
    </p:spTree>
    <p:extLst>
      <p:ext uri="{BB962C8B-B14F-4D97-AF65-F5344CB8AC3E}">
        <p14:creationId xmlns:p14="http://schemas.microsoft.com/office/powerpoint/2010/main" val="2060355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30EF3-2F65-EBFB-B18F-F9ACD5284D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669413-2EF5-46D6-AA5E-2A675A95EC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1DCE6B0-09DC-32D2-5675-828BFD0B3C5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DE2CBC-29A6-166A-9A79-26757642EA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3C97805-1525-48F9-782A-94E783897A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17679B-9EF2-BE17-69DB-A4DD85003603}"/>
              </a:ext>
            </a:extLst>
          </p:cNvPr>
          <p:cNvSpPr>
            <a:spLocks noGrp="1"/>
          </p:cNvSpPr>
          <p:nvPr>
            <p:ph type="dt" sz="half" idx="10"/>
          </p:nvPr>
        </p:nvSpPr>
        <p:spPr/>
        <p:txBody>
          <a:bodyPr/>
          <a:lstStyle/>
          <a:p>
            <a:fld id="{E9F4E202-0FEA-4CBF-B89E-3D756BACF55D}" type="datetimeFigureOut">
              <a:rPr lang="en-US" smtClean="0"/>
              <a:t>11/26/2025</a:t>
            </a:fld>
            <a:endParaRPr lang="en-US"/>
          </a:p>
        </p:txBody>
      </p:sp>
      <p:sp>
        <p:nvSpPr>
          <p:cNvPr id="8" name="Footer Placeholder 7">
            <a:extLst>
              <a:ext uri="{FF2B5EF4-FFF2-40B4-BE49-F238E27FC236}">
                <a16:creationId xmlns:a16="http://schemas.microsoft.com/office/drawing/2014/main" id="{8E94376D-735E-0A28-082A-1E291EBC50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D51D41-BCAB-8AF5-757C-6B1552D21D94}"/>
              </a:ext>
            </a:extLst>
          </p:cNvPr>
          <p:cNvSpPr>
            <a:spLocks noGrp="1"/>
          </p:cNvSpPr>
          <p:nvPr>
            <p:ph type="sldNum" sz="quarter" idx="12"/>
          </p:nvPr>
        </p:nvSpPr>
        <p:spPr/>
        <p:txBody>
          <a:bodyPr/>
          <a:lstStyle/>
          <a:p>
            <a:fld id="{A3872B27-F0ED-4F4D-B119-AC5A00B1BD7C}" type="slidenum">
              <a:rPr lang="en-US" smtClean="0"/>
              <a:t>‹#›</a:t>
            </a:fld>
            <a:endParaRPr lang="en-US"/>
          </a:p>
        </p:txBody>
      </p:sp>
    </p:spTree>
    <p:extLst>
      <p:ext uri="{BB962C8B-B14F-4D97-AF65-F5344CB8AC3E}">
        <p14:creationId xmlns:p14="http://schemas.microsoft.com/office/powerpoint/2010/main" val="2273638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72BF5-2887-1CBF-CD18-D65B4063C7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8D067D-69C1-37C3-304D-EEB50101D6B7}"/>
              </a:ext>
            </a:extLst>
          </p:cNvPr>
          <p:cNvSpPr>
            <a:spLocks noGrp="1"/>
          </p:cNvSpPr>
          <p:nvPr>
            <p:ph type="dt" sz="half" idx="10"/>
          </p:nvPr>
        </p:nvSpPr>
        <p:spPr/>
        <p:txBody>
          <a:bodyPr/>
          <a:lstStyle/>
          <a:p>
            <a:fld id="{E9F4E202-0FEA-4CBF-B89E-3D756BACF55D}" type="datetimeFigureOut">
              <a:rPr lang="en-US" smtClean="0"/>
              <a:t>11/26/2025</a:t>
            </a:fld>
            <a:endParaRPr lang="en-US"/>
          </a:p>
        </p:txBody>
      </p:sp>
      <p:sp>
        <p:nvSpPr>
          <p:cNvPr id="4" name="Footer Placeholder 3">
            <a:extLst>
              <a:ext uri="{FF2B5EF4-FFF2-40B4-BE49-F238E27FC236}">
                <a16:creationId xmlns:a16="http://schemas.microsoft.com/office/drawing/2014/main" id="{C8F2EFBE-8F2C-5EB6-C359-6EFFBD838B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F04CCEF-D1A9-9BC7-3944-4845A752A7FD}"/>
              </a:ext>
            </a:extLst>
          </p:cNvPr>
          <p:cNvSpPr>
            <a:spLocks noGrp="1"/>
          </p:cNvSpPr>
          <p:nvPr>
            <p:ph type="sldNum" sz="quarter" idx="12"/>
          </p:nvPr>
        </p:nvSpPr>
        <p:spPr/>
        <p:txBody>
          <a:bodyPr/>
          <a:lstStyle/>
          <a:p>
            <a:fld id="{A3872B27-F0ED-4F4D-B119-AC5A00B1BD7C}" type="slidenum">
              <a:rPr lang="en-US" smtClean="0"/>
              <a:t>‹#›</a:t>
            </a:fld>
            <a:endParaRPr lang="en-US"/>
          </a:p>
        </p:txBody>
      </p:sp>
    </p:spTree>
    <p:extLst>
      <p:ext uri="{BB962C8B-B14F-4D97-AF65-F5344CB8AC3E}">
        <p14:creationId xmlns:p14="http://schemas.microsoft.com/office/powerpoint/2010/main" val="3632170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4AAF1DA-4ED4-6FC1-DE99-0DC270F3A751}"/>
              </a:ext>
            </a:extLst>
          </p:cNvPr>
          <p:cNvSpPr>
            <a:spLocks noGrp="1"/>
          </p:cNvSpPr>
          <p:nvPr>
            <p:ph type="dt" sz="half" idx="10"/>
          </p:nvPr>
        </p:nvSpPr>
        <p:spPr/>
        <p:txBody>
          <a:bodyPr/>
          <a:lstStyle/>
          <a:p>
            <a:fld id="{E9F4E202-0FEA-4CBF-B89E-3D756BACF55D}" type="datetimeFigureOut">
              <a:rPr lang="en-US" smtClean="0"/>
              <a:t>11/26/2025</a:t>
            </a:fld>
            <a:endParaRPr lang="en-US"/>
          </a:p>
        </p:txBody>
      </p:sp>
      <p:sp>
        <p:nvSpPr>
          <p:cNvPr id="3" name="Footer Placeholder 2">
            <a:extLst>
              <a:ext uri="{FF2B5EF4-FFF2-40B4-BE49-F238E27FC236}">
                <a16:creationId xmlns:a16="http://schemas.microsoft.com/office/drawing/2014/main" id="{5AC6D262-65F4-D5A0-BCB7-C1687A808C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6F07450-8DA3-3B5E-E1AB-E33289445B89}"/>
              </a:ext>
            </a:extLst>
          </p:cNvPr>
          <p:cNvSpPr>
            <a:spLocks noGrp="1"/>
          </p:cNvSpPr>
          <p:nvPr>
            <p:ph type="sldNum" sz="quarter" idx="12"/>
          </p:nvPr>
        </p:nvSpPr>
        <p:spPr/>
        <p:txBody>
          <a:bodyPr/>
          <a:lstStyle/>
          <a:p>
            <a:fld id="{A3872B27-F0ED-4F4D-B119-AC5A00B1BD7C}" type="slidenum">
              <a:rPr lang="en-US" smtClean="0"/>
              <a:t>‹#›</a:t>
            </a:fld>
            <a:endParaRPr lang="en-US"/>
          </a:p>
        </p:txBody>
      </p:sp>
    </p:spTree>
    <p:extLst>
      <p:ext uri="{BB962C8B-B14F-4D97-AF65-F5344CB8AC3E}">
        <p14:creationId xmlns:p14="http://schemas.microsoft.com/office/powerpoint/2010/main" val="3412782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E0B89-F5AF-AF41-22D5-290F1B633C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6AC89C-EA23-B92A-110A-7F959E93BB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B4092E-3CCF-C498-938B-3D78946D62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3F4246-697E-1495-24A7-F64658EFB7BE}"/>
              </a:ext>
            </a:extLst>
          </p:cNvPr>
          <p:cNvSpPr>
            <a:spLocks noGrp="1"/>
          </p:cNvSpPr>
          <p:nvPr>
            <p:ph type="dt" sz="half" idx="10"/>
          </p:nvPr>
        </p:nvSpPr>
        <p:spPr/>
        <p:txBody>
          <a:bodyPr/>
          <a:lstStyle/>
          <a:p>
            <a:fld id="{E9F4E202-0FEA-4CBF-B89E-3D756BACF55D}" type="datetimeFigureOut">
              <a:rPr lang="en-US" smtClean="0"/>
              <a:t>11/26/2025</a:t>
            </a:fld>
            <a:endParaRPr lang="en-US"/>
          </a:p>
        </p:txBody>
      </p:sp>
      <p:sp>
        <p:nvSpPr>
          <p:cNvPr id="6" name="Footer Placeholder 5">
            <a:extLst>
              <a:ext uri="{FF2B5EF4-FFF2-40B4-BE49-F238E27FC236}">
                <a16:creationId xmlns:a16="http://schemas.microsoft.com/office/drawing/2014/main" id="{509EE70F-758C-FD66-7857-B12CB1A010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0F9B01-B784-4668-F56A-CD59AEDDC5E5}"/>
              </a:ext>
            </a:extLst>
          </p:cNvPr>
          <p:cNvSpPr>
            <a:spLocks noGrp="1"/>
          </p:cNvSpPr>
          <p:nvPr>
            <p:ph type="sldNum" sz="quarter" idx="12"/>
          </p:nvPr>
        </p:nvSpPr>
        <p:spPr/>
        <p:txBody>
          <a:bodyPr/>
          <a:lstStyle/>
          <a:p>
            <a:fld id="{A3872B27-F0ED-4F4D-B119-AC5A00B1BD7C}" type="slidenum">
              <a:rPr lang="en-US" smtClean="0"/>
              <a:t>‹#›</a:t>
            </a:fld>
            <a:endParaRPr lang="en-US"/>
          </a:p>
        </p:txBody>
      </p:sp>
    </p:spTree>
    <p:extLst>
      <p:ext uri="{BB962C8B-B14F-4D97-AF65-F5344CB8AC3E}">
        <p14:creationId xmlns:p14="http://schemas.microsoft.com/office/powerpoint/2010/main" val="3683792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1C8A5-56DB-2AEB-D5A2-1A2CC7A15C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2BACC6-A921-E2B2-0A6F-7124FD5422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D51639-1EFD-1C01-176B-582D325CA8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FD342B-6D4A-D216-8517-FD91D3852CDA}"/>
              </a:ext>
            </a:extLst>
          </p:cNvPr>
          <p:cNvSpPr>
            <a:spLocks noGrp="1"/>
          </p:cNvSpPr>
          <p:nvPr>
            <p:ph type="dt" sz="half" idx="10"/>
          </p:nvPr>
        </p:nvSpPr>
        <p:spPr/>
        <p:txBody>
          <a:bodyPr/>
          <a:lstStyle/>
          <a:p>
            <a:fld id="{E9F4E202-0FEA-4CBF-B89E-3D756BACF55D}" type="datetimeFigureOut">
              <a:rPr lang="en-US" smtClean="0"/>
              <a:t>11/26/2025</a:t>
            </a:fld>
            <a:endParaRPr lang="en-US"/>
          </a:p>
        </p:txBody>
      </p:sp>
      <p:sp>
        <p:nvSpPr>
          <p:cNvPr id="6" name="Footer Placeholder 5">
            <a:extLst>
              <a:ext uri="{FF2B5EF4-FFF2-40B4-BE49-F238E27FC236}">
                <a16:creationId xmlns:a16="http://schemas.microsoft.com/office/drawing/2014/main" id="{E5A45F4A-9F18-584F-27D5-DDDF2D0810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6445F1-E499-5C12-9662-CF852FC1B305}"/>
              </a:ext>
            </a:extLst>
          </p:cNvPr>
          <p:cNvSpPr>
            <a:spLocks noGrp="1"/>
          </p:cNvSpPr>
          <p:nvPr>
            <p:ph type="sldNum" sz="quarter" idx="12"/>
          </p:nvPr>
        </p:nvSpPr>
        <p:spPr/>
        <p:txBody>
          <a:bodyPr/>
          <a:lstStyle/>
          <a:p>
            <a:fld id="{A3872B27-F0ED-4F4D-B119-AC5A00B1BD7C}" type="slidenum">
              <a:rPr lang="en-US" smtClean="0"/>
              <a:t>‹#›</a:t>
            </a:fld>
            <a:endParaRPr lang="en-US"/>
          </a:p>
        </p:txBody>
      </p:sp>
    </p:spTree>
    <p:extLst>
      <p:ext uri="{BB962C8B-B14F-4D97-AF65-F5344CB8AC3E}">
        <p14:creationId xmlns:p14="http://schemas.microsoft.com/office/powerpoint/2010/main" val="3066863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B3399-5B23-EAF1-A1A9-9594A2E8B2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AD01675-A984-7652-B3F9-F129D31894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795DE8-EE7A-FAF7-0694-56925711E6FA}"/>
              </a:ext>
            </a:extLst>
          </p:cNvPr>
          <p:cNvSpPr>
            <a:spLocks noGrp="1"/>
          </p:cNvSpPr>
          <p:nvPr>
            <p:ph type="dt" sz="half" idx="10"/>
          </p:nvPr>
        </p:nvSpPr>
        <p:spPr/>
        <p:txBody>
          <a:bodyPr/>
          <a:lstStyle/>
          <a:p>
            <a:fld id="{E9F4E202-0FEA-4CBF-B89E-3D756BACF55D}" type="datetimeFigureOut">
              <a:rPr lang="en-US" smtClean="0"/>
              <a:t>11/26/2025</a:t>
            </a:fld>
            <a:endParaRPr lang="en-US"/>
          </a:p>
        </p:txBody>
      </p:sp>
      <p:sp>
        <p:nvSpPr>
          <p:cNvPr id="5" name="Footer Placeholder 4">
            <a:extLst>
              <a:ext uri="{FF2B5EF4-FFF2-40B4-BE49-F238E27FC236}">
                <a16:creationId xmlns:a16="http://schemas.microsoft.com/office/drawing/2014/main" id="{C07B91B8-AAF4-1086-8318-F32F314F79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A0E317-6D73-4DBA-AB57-469EF77FEA22}"/>
              </a:ext>
            </a:extLst>
          </p:cNvPr>
          <p:cNvSpPr>
            <a:spLocks noGrp="1"/>
          </p:cNvSpPr>
          <p:nvPr>
            <p:ph type="sldNum" sz="quarter" idx="12"/>
          </p:nvPr>
        </p:nvSpPr>
        <p:spPr/>
        <p:txBody>
          <a:bodyPr/>
          <a:lstStyle/>
          <a:p>
            <a:fld id="{A3872B27-F0ED-4F4D-B119-AC5A00B1BD7C}" type="slidenum">
              <a:rPr lang="en-US" smtClean="0"/>
              <a:t>‹#›</a:t>
            </a:fld>
            <a:endParaRPr lang="en-US"/>
          </a:p>
        </p:txBody>
      </p:sp>
    </p:spTree>
    <p:extLst>
      <p:ext uri="{BB962C8B-B14F-4D97-AF65-F5344CB8AC3E}">
        <p14:creationId xmlns:p14="http://schemas.microsoft.com/office/powerpoint/2010/main" val="1197992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274AF7-E635-4F87-C471-654290E6BF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9F572A-FE03-3369-0181-00A498EFA2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A69847-3776-279E-088F-9BBB11BAD663}"/>
              </a:ext>
            </a:extLst>
          </p:cNvPr>
          <p:cNvSpPr>
            <a:spLocks noGrp="1"/>
          </p:cNvSpPr>
          <p:nvPr>
            <p:ph type="dt" sz="half" idx="10"/>
          </p:nvPr>
        </p:nvSpPr>
        <p:spPr/>
        <p:txBody>
          <a:bodyPr/>
          <a:lstStyle/>
          <a:p>
            <a:fld id="{E9F4E202-0FEA-4CBF-B89E-3D756BACF55D}" type="datetimeFigureOut">
              <a:rPr lang="en-US" smtClean="0"/>
              <a:t>11/26/2025</a:t>
            </a:fld>
            <a:endParaRPr lang="en-US"/>
          </a:p>
        </p:txBody>
      </p:sp>
      <p:sp>
        <p:nvSpPr>
          <p:cNvPr id="5" name="Footer Placeholder 4">
            <a:extLst>
              <a:ext uri="{FF2B5EF4-FFF2-40B4-BE49-F238E27FC236}">
                <a16:creationId xmlns:a16="http://schemas.microsoft.com/office/drawing/2014/main" id="{8DC56219-6ECC-91C4-A0DB-027CCD051C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D70DA5-DD4B-BEB8-3565-F72BA4B247DD}"/>
              </a:ext>
            </a:extLst>
          </p:cNvPr>
          <p:cNvSpPr>
            <a:spLocks noGrp="1"/>
          </p:cNvSpPr>
          <p:nvPr>
            <p:ph type="sldNum" sz="quarter" idx="12"/>
          </p:nvPr>
        </p:nvSpPr>
        <p:spPr/>
        <p:txBody>
          <a:bodyPr/>
          <a:lstStyle/>
          <a:p>
            <a:fld id="{A3872B27-F0ED-4F4D-B119-AC5A00B1BD7C}" type="slidenum">
              <a:rPr lang="en-US" smtClean="0"/>
              <a:t>‹#›</a:t>
            </a:fld>
            <a:endParaRPr lang="en-US"/>
          </a:p>
        </p:txBody>
      </p:sp>
    </p:spTree>
    <p:extLst>
      <p:ext uri="{BB962C8B-B14F-4D97-AF65-F5344CB8AC3E}">
        <p14:creationId xmlns:p14="http://schemas.microsoft.com/office/powerpoint/2010/main" val="3180113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5AFF8D-4673-B796-E2C5-96F9786DB8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1FAA66-BC1F-8A63-E8B4-0F1D795928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568F95-A8F1-1EA3-B135-C4355D40C7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9F4E202-0FEA-4CBF-B89E-3D756BACF55D}" type="datetimeFigureOut">
              <a:rPr lang="en-US" smtClean="0"/>
              <a:t>11/26/2025</a:t>
            </a:fld>
            <a:endParaRPr lang="en-US"/>
          </a:p>
        </p:txBody>
      </p:sp>
      <p:sp>
        <p:nvSpPr>
          <p:cNvPr id="5" name="Footer Placeholder 4">
            <a:extLst>
              <a:ext uri="{FF2B5EF4-FFF2-40B4-BE49-F238E27FC236}">
                <a16:creationId xmlns:a16="http://schemas.microsoft.com/office/drawing/2014/main" id="{5EE4A047-2AC9-364A-7217-091A12A835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20D9DF2-2688-245D-9E67-293484AA7F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3872B27-F0ED-4F4D-B119-AC5A00B1BD7C}" type="slidenum">
              <a:rPr lang="en-US" smtClean="0"/>
              <a:t>‹#›</a:t>
            </a:fld>
            <a:endParaRPr lang="en-US"/>
          </a:p>
        </p:txBody>
      </p:sp>
    </p:spTree>
    <p:extLst>
      <p:ext uri="{BB962C8B-B14F-4D97-AF65-F5344CB8AC3E}">
        <p14:creationId xmlns:p14="http://schemas.microsoft.com/office/powerpoint/2010/main" val="4073385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https://www.pexels.com/photo/woman-talking-on-phone-4240533/"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courses.lumenlearning.com/boundless-politicalscience/chapter/social-policy-demographic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hyperlink" Target="https://creativecommons.org/licenses/by/3.0/" TargetMode="External"/><Relationship Id="rId4" Type="http://schemas.openxmlformats.org/officeDocument/2006/relationships/hyperlink" Target="https://foto.wuestenigel.com/paper-mustaches-and-lip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help.ascendertx.com/studentportal/doku.php/registration/recoverusernam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pxhere.com/en/photo/88526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flickr.com/photos/dvortygirl/394518971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CF4FAFD-1E18-197F-71FD-118740A58961}"/>
              </a:ext>
            </a:extLst>
          </p:cNvPr>
          <p:cNvPicPr>
            <a:picLocks noChangeAspect="1"/>
          </p:cNvPicPr>
          <p:nvPr/>
        </p:nvPicPr>
        <p:blipFill>
          <a:blip r:embed="rId3"/>
          <a:stretch>
            <a:fillRect/>
          </a:stretch>
        </p:blipFill>
        <p:spPr>
          <a:xfrm>
            <a:off x="621675" y="1505268"/>
            <a:ext cx="6589537" cy="3843896"/>
          </a:xfrm>
          <a:prstGeom prst="rect">
            <a:avLst/>
          </a:prstGeom>
        </p:spPr>
      </p:pic>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D0B3A6-CFCC-D2F7-9D2C-BC9785B1FA74}"/>
              </a:ext>
            </a:extLst>
          </p:cNvPr>
          <p:cNvSpPr>
            <a:spLocks noGrp="1"/>
          </p:cNvSpPr>
          <p:nvPr>
            <p:ph type="ctrTitle"/>
          </p:nvPr>
        </p:nvSpPr>
        <p:spPr>
          <a:xfrm>
            <a:off x="7910286" y="1056640"/>
            <a:ext cx="3339871" cy="3573418"/>
          </a:xfrm>
        </p:spPr>
        <p:txBody>
          <a:bodyPr anchor="b">
            <a:normAutofit/>
          </a:bodyPr>
          <a:lstStyle/>
          <a:p>
            <a:pPr algn="l"/>
            <a:r>
              <a:rPr lang="en-US" sz="4400" dirty="0"/>
              <a:t>Consumer Protection: </a:t>
            </a:r>
            <a:br>
              <a:rPr lang="en-US" sz="4400" dirty="0"/>
            </a:br>
            <a:r>
              <a:rPr lang="en-US" sz="4400" dirty="0"/>
              <a:t>How to Avoid the Latest Scams.</a:t>
            </a:r>
          </a:p>
        </p:txBody>
      </p:sp>
    </p:spTree>
    <p:extLst>
      <p:ext uri="{BB962C8B-B14F-4D97-AF65-F5344CB8AC3E}">
        <p14:creationId xmlns:p14="http://schemas.microsoft.com/office/powerpoint/2010/main" val="3304149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673934-0D02-102A-28B1-34C92EFF3C82}"/>
              </a:ext>
            </a:extLst>
          </p:cNvPr>
          <p:cNvSpPr>
            <a:spLocks noGrp="1"/>
          </p:cNvSpPr>
          <p:nvPr>
            <p:ph type="title"/>
          </p:nvPr>
        </p:nvSpPr>
        <p:spPr/>
        <p:txBody>
          <a:bodyPr>
            <a:normAutofit/>
          </a:bodyPr>
          <a:lstStyle/>
          <a:p>
            <a:r>
              <a:rPr lang="en-US" sz="6000" b="1" dirty="0"/>
              <a:t>How It Happens</a:t>
            </a:r>
          </a:p>
        </p:txBody>
      </p:sp>
      <p:sp>
        <p:nvSpPr>
          <p:cNvPr id="5" name="Content Placeholder 4">
            <a:extLst>
              <a:ext uri="{FF2B5EF4-FFF2-40B4-BE49-F238E27FC236}">
                <a16:creationId xmlns:a16="http://schemas.microsoft.com/office/drawing/2014/main" id="{F2BC2AA0-AE24-7F90-62F6-7EA69920F644}"/>
              </a:ext>
            </a:extLst>
          </p:cNvPr>
          <p:cNvSpPr>
            <a:spLocks noGrp="1"/>
          </p:cNvSpPr>
          <p:nvPr>
            <p:ph sz="half" idx="1"/>
          </p:nvPr>
        </p:nvSpPr>
        <p:spPr/>
        <p:txBody>
          <a:bodyPr>
            <a:normAutofit/>
          </a:bodyPr>
          <a:lstStyle/>
          <a:p>
            <a:r>
              <a:rPr lang="en-US" sz="4000" dirty="0"/>
              <a:t>Cyberattacks</a:t>
            </a:r>
          </a:p>
          <a:p>
            <a:r>
              <a:rPr lang="en-US" sz="4000" dirty="0"/>
              <a:t>Dumpster Diving</a:t>
            </a:r>
          </a:p>
          <a:p>
            <a:r>
              <a:rPr lang="en-US" sz="4000" dirty="0"/>
              <a:t>Identity Theft</a:t>
            </a:r>
          </a:p>
          <a:p>
            <a:r>
              <a:rPr lang="en-US" sz="4000" dirty="0"/>
              <a:t>Imposter Scams</a:t>
            </a:r>
          </a:p>
          <a:p>
            <a:r>
              <a:rPr lang="en-US" sz="4000" dirty="0"/>
              <a:t>Mail Fraud</a:t>
            </a:r>
          </a:p>
        </p:txBody>
      </p:sp>
      <p:sp>
        <p:nvSpPr>
          <p:cNvPr id="6" name="Content Placeholder 5">
            <a:extLst>
              <a:ext uri="{FF2B5EF4-FFF2-40B4-BE49-F238E27FC236}">
                <a16:creationId xmlns:a16="http://schemas.microsoft.com/office/drawing/2014/main" id="{70A40FC6-0C74-0D46-C2FF-E221934B0219}"/>
              </a:ext>
            </a:extLst>
          </p:cNvPr>
          <p:cNvSpPr>
            <a:spLocks noGrp="1"/>
          </p:cNvSpPr>
          <p:nvPr>
            <p:ph sz="half" idx="2"/>
          </p:nvPr>
        </p:nvSpPr>
        <p:spPr/>
        <p:txBody>
          <a:bodyPr>
            <a:normAutofit/>
          </a:bodyPr>
          <a:lstStyle/>
          <a:p>
            <a:r>
              <a:rPr lang="en-US" sz="4000" dirty="0"/>
              <a:t>Phishing</a:t>
            </a:r>
          </a:p>
          <a:p>
            <a:r>
              <a:rPr lang="en-US" sz="4000" dirty="0"/>
              <a:t>Skimming</a:t>
            </a:r>
          </a:p>
          <a:p>
            <a:r>
              <a:rPr lang="en-US" sz="4000" dirty="0"/>
              <a:t>Spoofing</a:t>
            </a:r>
          </a:p>
          <a:p>
            <a:r>
              <a:rPr lang="en-US" sz="4000" dirty="0"/>
              <a:t>Wire or Money Transfer</a:t>
            </a:r>
          </a:p>
        </p:txBody>
      </p:sp>
    </p:spTree>
    <p:extLst>
      <p:ext uri="{BB962C8B-B14F-4D97-AF65-F5344CB8AC3E}">
        <p14:creationId xmlns:p14="http://schemas.microsoft.com/office/powerpoint/2010/main" val="197773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fade">
                                      <p:cBhvr>
                                        <p:cTn id="42" dur="1000"/>
                                        <p:tgtEl>
                                          <p:spTgt spid="6">
                                            <p:txEl>
                                              <p:pRg st="0" end="0"/>
                                            </p:txEl>
                                          </p:spTgt>
                                        </p:tgtEl>
                                      </p:cBhvr>
                                    </p:animEffect>
                                    <p:anim calcmode="lin" valueType="num">
                                      <p:cBhvr>
                                        <p:cTn id="4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1" end="1"/>
                                            </p:txEl>
                                          </p:spTgt>
                                        </p:tgtEl>
                                        <p:attrNameLst>
                                          <p:attrName>style.visibility</p:attrName>
                                        </p:attrNameLst>
                                      </p:cBhvr>
                                      <p:to>
                                        <p:strVal val="visible"/>
                                      </p:to>
                                    </p:set>
                                    <p:animEffect transition="in" filter="fade">
                                      <p:cBhvr>
                                        <p:cTn id="49" dur="1000"/>
                                        <p:tgtEl>
                                          <p:spTgt spid="6">
                                            <p:txEl>
                                              <p:pRg st="1" end="1"/>
                                            </p:txEl>
                                          </p:spTgt>
                                        </p:tgtEl>
                                      </p:cBhvr>
                                    </p:animEffect>
                                    <p:anim calcmode="lin" valueType="num">
                                      <p:cBhvr>
                                        <p:cTn id="5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2" end="2"/>
                                            </p:txEl>
                                          </p:spTgt>
                                        </p:tgtEl>
                                        <p:attrNameLst>
                                          <p:attrName>style.visibility</p:attrName>
                                        </p:attrNameLst>
                                      </p:cBhvr>
                                      <p:to>
                                        <p:strVal val="visible"/>
                                      </p:to>
                                    </p:set>
                                    <p:animEffect transition="in" filter="fade">
                                      <p:cBhvr>
                                        <p:cTn id="56" dur="1000"/>
                                        <p:tgtEl>
                                          <p:spTgt spid="6">
                                            <p:txEl>
                                              <p:pRg st="2" end="2"/>
                                            </p:txEl>
                                          </p:spTgt>
                                        </p:tgtEl>
                                      </p:cBhvr>
                                    </p:animEffect>
                                    <p:anim calcmode="lin" valueType="num">
                                      <p:cBhvr>
                                        <p:cTn id="57"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xEl>
                                              <p:pRg st="3" end="3"/>
                                            </p:txEl>
                                          </p:spTgt>
                                        </p:tgtEl>
                                        <p:attrNameLst>
                                          <p:attrName>style.visibility</p:attrName>
                                        </p:attrNameLst>
                                      </p:cBhvr>
                                      <p:to>
                                        <p:strVal val="visible"/>
                                      </p:to>
                                    </p:set>
                                    <p:animEffect transition="in" filter="fade">
                                      <p:cBhvr>
                                        <p:cTn id="63" dur="1000"/>
                                        <p:tgtEl>
                                          <p:spTgt spid="6">
                                            <p:txEl>
                                              <p:pRg st="3" end="3"/>
                                            </p:txEl>
                                          </p:spTgt>
                                        </p:tgtEl>
                                      </p:cBhvr>
                                    </p:animEffect>
                                    <p:anim calcmode="lin" valueType="num">
                                      <p:cBhvr>
                                        <p:cTn id="6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09A41-7C02-BF4B-C9CF-F04BB45BDD13}"/>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What You Can Do</a:t>
            </a:r>
          </a:p>
        </p:txBody>
      </p:sp>
      <p:sp>
        <p:nvSpPr>
          <p:cNvPr id="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7340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2649BEF-7AF5-8599-66D0-D4FB09A7CF17}"/>
              </a:ext>
            </a:extLst>
          </p:cNvPr>
          <p:cNvSpPr>
            <a:spLocks noGrp="1"/>
          </p:cNvSpPr>
          <p:nvPr>
            <p:ph type="title"/>
          </p:nvPr>
        </p:nvSpPr>
        <p:spPr>
          <a:xfrm>
            <a:off x="1209525" y="2220686"/>
            <a:ext cx="4620584" cy="2198890"/>
          </a:xfrm>
        </p:spPr>
        <p:txBody>
          <a:bodyPr vert="horz" lIns="91440" tIns="45720" rIns="91440" bIns="45720" rtlCol="0" anchor="b">
            <a:normAutofit/>
          </a:bodyPr>
          <a:lstStyle/>
          <a:p>
            <a:r>
              <a:rPr lang="en-US" sz="6000" dirty="0"/>
              <a:t>Don’t talk to strangers.</a:t>
            </a:r>
          </a:p>
        </p:txBody>
      </p:sp>
      <p:pic>
        <p:nvPicPr>
          <p:cNvPr id="6" name="Picture 5" descr="A person holding a coffee cup and talking on a cell phone&#10;&#10;AI-generated content may be incorrect.">
            <a:extLst>
              <a:ext uri="{FF2B5EF4-FFF2-40B4-BE49-F238E27FC236}">
                <a16:creationId xmlns:a16="http://schemas.microsoft.com/office/drawing/2014/main" id="{703AC081-CDD4-5210-1C69-910B890BFB1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 b="23230"/>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515756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63BCC0-C87F-8752-5F08-C8A9F72A0418}"/>
              </a:ext>
            </a:extLst>
          </p:cNvPr>
          <p:cNvSpPr>
            <a:spLocks noGrp="1"/>
          </p:cNvSpPr>
          <p:nvPr>
            <p:ph type="title"/>
          </p:nvPr>
        </p:nvSpPr>
        <p:spPr>
          <a:xfrm>
            <a:off x="849086" y="1821544"/>
            <a:ext cx="2859314" cy="2881086"/>
          </a:xfrm>
          <a:noFill/>
        </p:spPr>
        <p:txBody>
          <a:bodyPr vert="horz" lIns="91440" tIns="45720" rIns="91440" bIns="45720" rtlCol="0" anchor="ctr">
            <a:normAutofit/>
          </a:bodyPr>
          <a:lstStyle/>
          <a:p>
            <a:pPr algn="ctr"/>
            <a:r>
              <a:rPr lang="en-US" sz="4000" kern="1200" dirty="0">
                <a:solidFill>
                  <a:srgbClr val="FFFFFF"/>
                </a:solidFill>
                <a:latin typeface="+mj-lt"/>
                <a:ea typeface="+mj-ea"/>
                <a:cs typeface="+mj-cs"/>
              </a:rPr>
              <a:t>Protect your social security number.</a:t>
            </a:r>
          </a:p>
        </p:txBody>
      </p:sp>
      <p:pic>
        <p:nvPicPr>
          <p:cNvPr id="5" name="Content Placeholder 4" descr="A close-up of a card&#10;&#10;AI-generated content may be incorrect.">
            <a:extLst>
              <a:ext uri="{FF2B5EF4-FFF2-40B4-BE49-F238E27FC236}">
                <a16:creationId xmlns:a16="http://schemas.microsoft.com/office/drawing/2014/main" id="{457C8332-C5B3-6B08-BCB7-F9351E193938}"/>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777316" y="1393625"/>
            <a:ext cx="6780700" cy="4068420"/>
          </a:xfrm>
          <a:prstGeom prst="rect">
            <a:avLst/>
          </a:prstGeom>
        </p:spPr>
      </p:pic>
      <p:sp>
        <p:nvSpPr>
          <p:cNvPr id="6" name="TextBox 5">
            <a:extLst>
              <a:ext uri="{FF2B5EF4-FFF2-40B4-BE49-F238E27FC236}">
                <a16:creationId xmlns:a16="http://schemas.microsoft.com/office/drawing/2014/main" id="{C254ACFF-E508-7BD9-2208-CF386F7ABD22}"/>
              </a:ext>
            </a:extLst>
          </p:cNvPr>
          <p:cNvSpPr txBox="1"/>
          <p:nvPr/>
        </p:nvSpPr>
        <p:spPr>
          <a:xfrm>
            <a:off x="9125940" y="5261990"/>
            <a:ext cx="243207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courses.lumenlearning.com/boundless-politicalscience/chapter/social-policy-demographic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329718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yellow post-it note on a keyboard&#10;&#10;AI-generated content may be incorrect.">
            <a:extLst>
              <a:ext uri="{FF2B5EF4-FFF2-40B4-BE49-F238E27FC236}">
                <a16:creationId xmlns:a16="http://schemas.microsoft.com/office/drawing/2014/main" id="{438A37CB-C319-CF82-1B1B-BD2ADB51853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6965" b="10009"/>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A2B2C7-5611-E7A5-2A9E-EF1F5A0A2D34}"/>
              </a:ext>
            </a:extLst>
          </p:cNvPr>
          <p:cNvSpPr>
            <a:spLocks noGrp="1"/>
          </p:cNvSpPr>
          <p:nvPr>
            <p:ph type="title"/>
          </p:nvPr>
        </p:nvSpPr>
        <p:spPr>
          <a:xfrm>
            <a:off x="523875" y="5317240"/>
            <a:ext cx="11210925" cy="744836"/>
          </a:xfrm>
        </p:spPr>
        <p:txBody>
          <a:bodyPr>
            <a:normAutofit/>
          </a:bodyPr>
          <a:lstStyle/>
          <a:p>
            <a:pPr algn="ctr"/>
            <a:r>
              <a:rPr lang="en-US" b="1" dirty="0">
                <a:solidFill>
                  <a:schemeClr val="tx1">
                    <a:lumMod val="85000"/>
                    <a:lumOff val="15000"/>
                  </a:schemeClr>
                </a:solidFill>
              </a:rPr>
              <a:t>Use strong passwords.</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352EEF6-10D1-F873-0809-1767B39C593F}"/>
              </a:ext>
            </a:extLst>
          </p:cNvPr>
          <p:cNvSpPr txBox="1"/>
          <p:nvPr/>
        </p:nvSpPr>
        <p:spPr>
          <a:xfrm>
            <a:off x="9894576" y="6657945"/>
            <a:ext cx="229742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foto.wuestenigel.com/paper-mustaches-and-lip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1638799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BB670-EA46-C853-9E43-E96E80AE4AB5}"/>
              </a:ext>
            </a:extLst>
          </p:cNvPr>
          <p:cNvSpPr>
            <a:spLocks noGrp="1"/>
          </p:cNvSpPr>
          <p:nvPr>
            <p:ph type="title"/>
          </p:nvPr>
        </p:nvSpPr>
        <p:spPr/>
        <p:txBody>
          <a:bodyPr/>
          <a:lstStyle/>
          <a:p>
            <a:r>
              <a:rPr lang="en-US" dirty="0"/>
              <a:t>Verify with security questions.</a:t>
            </a:r>
          </a:p>
        </p:txBody>
      </p:sp>
      <p:pic>
        <p:nvPicPr>
          <p:cNvPr id="5" name="Content Placeholder 4" descr="A screenshot of a computer&#10;&#10;AI-generated content may be incorrect.">
            <a:extLst>
              <a:ext uri="{FF2B5EF4-FFF2-40B4-BE49-F238E27FC236}">
                <a16:creationId xmlns:a16="http://schemas.microsoft.com/office/drawing/2014/main" id="{8B6D1420-6D5F-0703-840A-A51CE994FDA9}"/>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2790" y="1531257"/>
            <a:ext cx="10986279" cy="5041086"/>
          </a:xfrm>
        </p:spPr>
      </p:pic>
    </p:spTree>
    <p:extLst>
      <p:ext uri="{BB962C8B-B14F-4D97-AF65-F5344CB8AC3E}">
        <p14:creationId xmlns:p14="http://schemas.microsoft.com/office/powerpoint/2010/main" val="2545927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omputer on a table&#10;&#10;AI-generated content may be incorrect.">
            <a:extLst>
              <a:ext uri="{FF2B5EF4-FFF2-40B4-BE49-F238E27FC236}">
                <a16:creationId xmlns:a16="http://schemas.microsoft.com/office/drawing/2014/main" id="{6B0BF22C-C661-8EAA-AB64-10819D0FD64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895" r="-1" b="-1"/>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4" name="Freeform: Shape 13">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6" name="Freeform: Shape 15">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Title 6">
            <a:extLst>
              <a:ext uri="{FF2B5EF4-FFF2-40B4-BE49-F238E27FC236}">
                <a16:creationId xmlns:a16="http://schemas.microsoft.com/office/drawing/2014/main" id="{0B5617A7-6D18-897D-EA3F-CF89A9F6065A}"/>
              </a:ext>
            </a:extLst>
          </p:cNvPr>
          <p:cNvSpPr>
            <a:spLocks noGrp="1"/>
          </p:cNvSpPr>
          <p:nvPr>
            <p:ph type="title"/>
          </p:nvPr>
        </p:nvSpPr>
        <p:spPr>
          <a:xfrm>
            <a:off x="394539" y="2725057"/>
            <a:ext cx="3958499" cy="2971800"/>
          </a:xfrm>
        </p:spPr>
        <p:txBody>
          <a:bodyPr>
            <a:normAutofit fontScale="90000"/>
          </a:bodyPr>
          <a:lstStyle/>
          <a:p>
            <a:r>
              <a:rPr lang="en-US" sz="6000" b="1" dirty="0"/>
              <a:t>Set up roadblocks online.</a:t>
            </a:r>
            <a:br>
              <a:rPr lang="en-US" dirty="0"/>
            </a:br>
            <a:endParaRPr lang="en-US" dirty="0"/>
          </a:p>
        </p:txBody>
      </p:sp>
    </p:spTree>
    <p:extLst>
      <p:ext uri="{BB962C8B-B14F-4D97-AF65-F5344CB8AC3E}">
        <p14:creationId xmlns:p14="http://schemas.microsoft.com/office/powerpoint/2010/main" val="2647347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Green dialogue boxes">
            <a:extLst>
              <a:ext uri="{FF2B5EF4-FFF2-40B4-BE49-F238E27FC236}">
                <a16:creationId xmlns:a16="http://schemas.microsoft.com/office/drawing/2014/main" id="{64190592-8643-531C-1390-7558863C81FA}"/>
              </a:ext>
            </a:extLst>
          </p:cNvPr>
          <p:cNvPicPr>
            <a:picLocks noChangeAspect="1"/>
          </p:cNvPicPr>
          <p:nvPr/>
        </p:nvPicPr>
        <p:blipFill>
          <a:blip r:embed="rId3"/>
          <a:srcRect t="4871" r="-1" b="3078"/>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25" name="Freeform: Shape 24">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Freeform: Shape 26">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5DD24B4-AB65-E5C1-B606-1241CCC93159}"/>
              </a:ext>
            </a:extLst>
          </p:cNvPr>
          <p:cNvSpPr>
            <a:spLocks noGrp="1"/>
          </p:cNvSpPr>
          <p:nvPr>
            <p:ph type="title"/>
          </p:nvPr>
        </p:nvSpPr>
        <p:spPr>
          <a:xfrm>
            <a:off x="424815" y="2757714"/>
            <a:ext cx="3438144" cy="1728171"/>
          </a:xfrm>
        </p:spPr>
        <p:txBody>
          <a:bodyPr anchor="b">
            <a:noAutofit/>
          </a:bodyPr>
          <a:lstStyle/>
          <a:p>
            <a:r>
              <a:rPr lang="en-US" sz="4800" dirty="0"/>
              <a:t>Receive notifications.</a:t>
            </a:r>
          </a:p>
        </p:txBody>
      </p:sp>
      <p:sp>
        <p:nvSpPr>
          <p:cNvPr id="29" name="Rectangle 2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3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2396426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Group of bags">
            <a:extLst>
              <a:ext uri="{FF2B5EF4-FFF2-40B4-BE49-F238E27FC236}">
                <a16:creationId xmlns:a16="http://schemas.microsoft.com/office/drawing/2014/main" id="{BC1E1E2C-D55B-735D-2480-D31E50569AAC}"/>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573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D89956-5C70-9813-6184-CB7844464522}"/>
              </a:ext>
            </a:extLst>
          </p:cNvPr>
          <p:cNvSpPr>
            <a:spLocks noGrp="1"/>
          </p:cNvSpPr>
          <p:nvPr>
            <p:ph type="title"/>
          </p:nvPr>
        </p:nvSpPr>
        <p:spPr>
          <a:xfrm>
            <a:off x="523875" y="5317240"/>
            <a:ext cx="11210925" cy="744836"/>
          </a:xfrm>
        </p:spPr>
        <p:txBody>
          <a:bodyPr vert="horz" lIns="91440" tIns="45720" rIns="91440" bIns="45720" rtlCol="0" anchor="ctr">
            <a:noAutofit/>
          </a:bodyPr>
          <a:lstStyle/>
          <a:p>
            <a:pPr algn="ctr"/>
            <a:r>
              <a:rPr lang="en-US" sz="5400" b="1" dirty="0">
                <a:solidFill>
                  <a:schemeClr val="tx1">
                    <a:lumMod val="85000"/>
                    <a:lumOff val="15000"/>
                  </a:schemeClr>
                </a:solidFill>
              </a:rPr>
              <a:t>Shop reputable businesses.</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0179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E53F6F-4DA2-6725-9768-C7E73D8B83EE}"/>
              </a:ext>
            </a:extLst>
          </p:cNvPr>
          <p:cNvSpPr>
            <a:spLocks noGrp="1"/>
          </p:cNvSpPr>
          <p:nvPr>
            <p:ph type="title"/>
          </p:nvPr>
        </p:nvSpPr>
        <p:spPr>
          <a:xfrm>
            <a:off x="690880" y="3274298"/>
            <a:ext cx="4368602" cy="1956841"/>
          </a:xfrm>
        </p:spPr>
        <p:txBody>
          <a:bodyPr anchor="b">
            <a:normAutofit/>
          </a:bodyPr>
          <a:lstStyle/>
          <a:p>
            <a:r>
              <a:rPr lang="en-US" sz="5400" dirty="0"/>
              <a:t>Limit the cards you carry.</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oin purse full of credit cards">
            <a:extLst>
              <a:ext uri="{FF2B5EF4-FFF2-40B4-BE49-F238E27FC236}">
                <a16:creationId xmlns:a16="http://schemas.microsoft.com/office/drawing/2014/main" id="{F945FB65-CA9C-9014-75DE-C4C4DA2EDCAA}"/>
              </a:ext>
            </a:extLst>
          </p:cNvPr>
          <p:cNvPicPr>
            <a:picLocks noChangeAspect="1"/>
          </p:cNvPicPr>
          <p:nvPr/>
        </p:nvPicPr>
        <p:blipFill>
          <a:blip r:embed="rId3">
            <a:extLst>
              <a:ext uri="{28A0092B-C50C-407E-A947-70E740481C1C}">
                <a14:useLocalDpi xmlns:a14="http://schemas.microsoft.com/office/drawing/2010/main" val="0"/>
              </a:ext>
            </a:extLst>
          </a:blip>
          <a:srcRect t="15981" r="-1" b="9245"/>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293971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le of newspapers on carpet&#10;&#10;AI-generated content may be incorrect.">
            <a:extLst>
              <a:ext uri="{FF2B5EF4-FFF2-40B4-BE49-F238E27FC236}">
                <a16:creationId xmlns:a16="http://schemas.microsoft.com/office/drawing/2014/main" id="{344D44C6-3497-482A-3FD7-571E69E3CBD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19280" b="1"/>
          <a:stretch>
            <a:fillRect/>
          </a:stretch>
        </p:blipFill>
        <p:spPr>
          <a:xfrm>
            <a:off x="2522356" y="1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19F6011-3D95-B18E-EC41-72FE85E4065E}"/>
              </a:ext>
            </a:extLst>
          </p:cNvPr>
          <p:cNvSpPr>
            <a:spLocks noGrp="1"/>
          </p:cNvSpPr>
          <p:nvPr>
            <p:ph type="title"/>
          </p:nvPr>
        </p:nvSpPr>
        <p:spPr>
          <a:xfrm>
            <a:off x="615538" y="2319386"/>
            <a:ext cx="3813629" cy="2709813"/>
          </a:xfrm>
        </p:spPr>
        <p:txBody>
          <a:bodyPr>
            <a:noAutofit/>
          </a:bodyPr>
          <a:lstStyle/>
          <a:p>
            <a:r>
              <a:rPr lang="en-US" sz="5400" dirty="0"/>
              <a:t>Protect financial information.</a:t>
            </a:r>
          </a:p>
        </p:txBody>
      </p:sp>
    </p:spTree>
    <p:extLst>
      <p:ext uri="{BB962C8B-B14F-4D97-AF65-F5344CB8AC3E}">
        <p14:creationId xmlns:p14="http://schemas.microsoft.com/office/powerpoint/2010/main" val="2418549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51919C-1FA8-5CDA-ECEA-479C2EB34FB5}"/>
              </a:ext>
            </a:extLst>
          </p:cNvPr>
          <p:cNvPicPr>
            <a:picLocks noChangeAspect="1"/>
          </p:cNvPicPr>
          <p:nvPr/>
        </p:nvPicPr>
        <p:blipFill>
          <a:blip r:embed="rId3"/>
          <a:srcRect/>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276750-1F87-766C-2C70-9DCD0278830A}"/>
              </a:ext>
            </a:extLst>
          </p:cNvPr>
          <p:cNvSpPr>
            <a:spLocks noGrp="1"/>
          </p:cNvSpPr>
          <p:nvPr>
            <p:ph type="title"/>
          </p:nvPr>
        </p:nvSpPr>
        <p:spPr>
          <a:xfrm>
            <a:off x="523875" y="5317240"/>
            <a:ext cx="11210925" cy="744836"/>
          </a:xfrm>
        </p:spPr>
        <p:txBody>
          <a:bodyPr vert="horz" lIns="91440" tIns="45720" rIns="91440" bIns="45720" rtlCol="0" anchor="ctr">
            <a:noAutofit/>
          </a:bodyPr>
          <a:lstStyle/>
          <a:p>
            <a:pPr algn="ctr"/>
            <a:r>
              <a:rPr lang="en-US" sz="6000" b="1" dirty="0">
                <a:solidFill>
                  <a:schemeClr val="tx1">
                    <a:lumMod val="85000"/>
                    <a:lumOff val="15000"/>
                  </a:schemeClr>
                </a:solidFill>
              </a:rPr>
              <a:t>Monitor accounts.</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952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E3DA87E-6170-D753-6B6A-86E65010BE65}"/>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Signs you may be a victim.</a:t>
            </a:r>
          </a:p>
        </p:txBody>
      </p:sp>
      <p:sp>
        <p:nvSpPr>
          <p:cNvPr id="11"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4056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2D7EE3C-0FF8-3198-7058-8ADBE86D833E}"/>
              </a:ext>
            </a:extLst>
          </p:cNvPr>
          <p:cNvPicPr>
            <a:picLocks noChangeAspect="1"/>
          </p:cNvPicPr>
          <p:nvPr/>
        </p:nvPicPr>
        <p:blipFill>
          <a:blip r:embed="rId3"/>
          <a:srcRect r="5882" b="-1"/>
          <a:stretch>
            <a:fillRect/>
          </a:stretch>
        </p:blipFill>
        <p:spPr>
          <a:xfrm>
            <a:off x="2522356" y="10"/>
            <a:ext cx="9669642" cy="6857990"/>
          </a:xfrm>
          <a:prstGeom prst="rect">
            <a:avLst/>
          </a:prstGeom>
        </p:spPr>
      </p:pic>
      <p:sp>
        <p:nvSpPr>
          <p:cNvPr id="10" name="Rectangle 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E25C22E-8BF2-25BC-414E-20A8915FB1A3}"/>
              </a:ext>
            </a:extLst>
          </p:cNvPr>
          <p:cNvSpPr>
            <a:spLocks noGrp="1"/>
          </p:cNvSpPr>
          <p:nvPr>
            <p:ph idx="1"/>
          </p:nvPr>
        </p:nvSpPr>
        <p:spPr>
          <a:xfrm>
            <a:off x="232229" y="798286"/>
            <a:ext cx="5783942" cy="5682343"/>
          </a:xfrm>
        </p:spPr>
        <p:txBody>
          <a:bodyPr>
            <a:normAutofit lnSpcReduction="10000"/>
          </a:bodyPr>
          <a:lstStyle/>
          <a:p>
            <a:r>
              <a:rPr lang="en-US" sz="3600" b="1" dirty="0"/>
              <a:t>Charges you didn’t make.</a:t>
            </a:r>
          </a:p>
          <a:p>
            <a:r>
              <a:rPr lang="en-US" sz="3600" b="1" dirty="0"/>
              <a:t>Accounts you didn’t open.</a:t>
            </a:r>
          </a:p>
          <a:p>
            <a:r>
              <a:rPr lang="en-US" sz="3600" b="1" dirty="0"/>
              <a:t>Calls from creditors.</a:t>
            </a:r>
          </a:p>
          <a:p>
            <a:r>
              <a:rPr lang="en-US" sz="3600" b="1" dirty="0"/>
              <a:t>Unauthorized withdrawals.</a:t>
            </a:r>
          </a:p>
          <a:p>
            <a:r>
              <a:rPr lang="en-US" sz="3600" b="1" dirty="0"/>
              <a:t>Lost or stolen purse, phone, etc.</a:t>
            </a:r>
          </a:p>
          <a:p>
            <a:r>
              <a:rPr lang="en-US" sz="3600" b="1" dirty="0"/>
              <a:t>Missing mail.</a:t>
            </a:r>
          </a:p>
          <a:p>
            <a:r>
              <a:rPr lang="en-US" sz="3600" b="1" dirty="0"/>
              <a:t>Surprise drop in credit score.</a:t>
            </a:r>
          </a:p>
          <a:p>
            <a:endParaRPr lang="en-US" sz="2000" dirty="0"/>
          </a:p>
        </p:txBody>
      </p:sp>
    </p:spTree>
    <p:extLst>
      <p:ext uri="{BB962C8B-B14F-4D97-AF65-F5344CB8AC3E}">
        <p14:creationId xmlns:p14="http://schemas.microsoft.com/office/powerpoint/2010/main" val="3913567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7A366D2E-FB9D-EDE0-1DBF-7A4FF38A786F}"/>
              </a:ext>
            </a:extLst>
          </p:cNvPr>
          <p:cNvSpPr>
            <a:spLocks noGrp="1"/>
          </p:cNvSpPr>
          <p:nvPr>
            <p:ph type="title"/>
          </p:nvPr>
        </p:nvSpPr>
        <p:spPr>
          <a:xfrm>
            <a:off x="804672" y="457200"/>
            <a:ext cx="10579608" cy="1188720"/>
          </a:xfrm>
        </p:spPr>
        <p:txBody>
          <a:bodyPr>
            <a:normAutofit/>
          </a:bodyPr>
          <a:lstStyle/>
          <a:p>
            <a:r>
              <a:rPr lang="en-US" sz="3700">
                <a:solidFill>
                  <a:schemeClr val="tx2"/>
                </a:solidFill>
              </a:rPr>
              <a:t>What to do if you suspect you are a victim of identity theft.</a:t>
            </a:r>
          </a:p>
        </p:txBody>
      </p:sp>
      <p:grpSp>
        <p:nvGrpSpPr>
          <p:cNvPr id="13" name="Group 12">
            <a:extLst>
              <a:ext uri="{FF2B5EF4-FFF2-40B4-BE49-F238E27FC236}">
                <a16:creationId xmlns:a16="http://schemas.microsoft.com/office/drawing/2014/main" id="{76566969-F813-4CC5-B3E9-363D85B55C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881264" y="-5116"/>
            <a:ext cx="3318648" cy="2490264"/>
            <a:chOff x="-305" y="-1"/>
            <a:chExt cx="3832880" cy="2876136"/>
          </a:xfrm>
        </p:grpSpPr>
        <p:sp>
          <p:nvSpPr>
            <p:cNvPr id="14" name="Freeform: Shape 13">
              <a:extLst>
                <a:ext uri="{FF2B5EF4-FFF2-40B4-BE49-F238E27FC236}">
                  <a16:creationId xmlns:a16="http://schemas.microsoft.com/office/drawing/2014/main" id="{AF8CF66C-45E2-456B-92B0-9E97A331D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65D590E-D70D-4D25-B853-D5208F2AA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231501E-3F84-4705-A001-13995FA68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552617E4-47FD-4C38-8F70-93BF9B125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0217D733-97B6-4C43-AF0C-5E3CB0EA13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07887"/>
            <a:ext cx="2605762" cy="2252847"/>
            <a:chOff x="-305" y="-4155"/>
            <a:chExt cx="2514948" cy="2174333"/>
          </a:xfrm>
        </p:grpSpPr>
        <p:sp>
          <p:nvSpPr>
            <p:cNvPr id="20" name="Freeform: Shape 19">
              <a:extLst>
                <a:ext uri="{FF2B5EF4-FFF2-40B4-BE49-F238E27FC236}">
                  <a16:creationId xmlns:a16="http://schemas.microsoft.com/office/drawing/2014/main" id="{FD288266-7E76-4D4A-BAAC-E233FA013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B697F88A-8624-4BA2-AF06-E6C3A52F0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8CA77163-C052-481C-9DCF-68C23ACAB3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3" name="Freeform: Shape 22">
              <a:extLst>
                <a:ext uri="{FF2B5EF4-FFF2-40B4-BE49-F238E27FC236}">
                  <a16:creationId xmlns:a16="http://schemas.microsoft.com/office/drawing/2014/main" id="{02B425B5-0A0E-4B85-B718-E5DA73431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5" name="Content Placeholder 2">
            <a:extLst>
              <a:ext uri="{FF2B5EF4-FFF2-40B4-BE49-F238E27FC236}">
                <a16:creationId xmlns:a16="http://schemas.microsoft.com/office/drawing/2014/main" id="{5C568F66-E9F0-7010-A307-D4D2CB5BAA5A}"/>
              </a:ext>
            </a:extLst>
          </p:cNvPr>
          <p:cNvGraphicFramePr>
            <a:graphicFrameLocks noGrp="1"/>
          </p:cNvGraphicFramePr>
          <p:nvPr>
            <p:ph idx="1"/>
            <p:extLst>
              <p:ext uri="{D42A27DB-BD31-4B8C-83A1-F6EECF244321}">
                <p14:modId xmlns:p14="http://schemas.microsoft.com/office/powerpoint/2010/main" val="907838230"/>
              </p:ext>
            </p:extLst>
          </p:nvPr>
        </p:nvGraphicFramePr>
        <p:xfrm>
          <a:off x="1036320" y="2560320"/>
          <a:ext cx="10712994" cy="3566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88852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009A8B-FF63-536F-92CC-89AE61B4D39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180DE06-7362-4888-AADA-7AADD57AC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C919D4-DB57-9750-EF5F-71F228D09842}"/>
              </a:ext>
            </a:extLst>
          </p:cNvPr>
          <p:cNvSpPr>
            <a:spLocks noGrp="1"/>
          </p:cNvSpPr>
          <p:nvPr>
            <p:ph type="ctrTitle"/>
          </p:nvPr>
        </p:nvSpPr>
        <p:spPr>
          <a:xfrm>
            <a:off x="7331384" y="679730"/>
            <a:ext cx="4171994" cy="3932729"/>
          </a:xfrm>
        </p:spPr>
        <p:txBody>
          <a:bodyPr>
            <a:normAutofit/>
          </a:bodyPr>
          <a:lstStyle/>
          <a:p>
            <a:pPr algn="l"/>
            <a:r>
              <a:rPr lang="en-US" sz="5100" dirty="0"/>
              <a:t>Consumer Protection: </a:t>
            </a:r>
            <a:br>
              <a:rPr lang="en-US" sz="5100" dirty="0"/>
            </a:br>
            <a:r>
              <a:rPr lang="en-US" sz="5100" dirty="0"/>
              <a:t>How to Avoid the Latest Scams.</a:t>
            </a:r>
          </a:p>
        </p:txBody>
      </p:sp>
      <p:grpSp>
        <p:nvGrpSpPr>
          <p:cNvPr id="11" name="Group 10">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2218698" y="2733627"/>
            <a:ext cx="1340409" cy="5777807"/>
            <a:chOff x="329184" y="2"/>
            <a:chExt cx="524256" cy="5777807"/>
          </a:xfrm>
        </p:grpSpPr>
        <p:cxnSp>
          <p:nvCxnSpPr>
            <p:cNvPr id="12" name="Straight Connector 11">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2"/>
              <a:ext cx="524256" cy="56667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23" y="372533"/>
            <a:ext cx="6116779" cy="606872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95B0907-5C06-E6E8-C29F-93FEC393D5EF}"/>
              </a:ext>
            </a:extLst>
          </p:cNvPr>
          <p:cNvPicPr>
            <a:picLocks noChangeAspect="1"/>
          </p:cNvPicPr>
          <p:nvPr/>
        </p:nvPicPr>
        <p:blipFill>
          <a:blip r:embed="rId3"/>
          <a:stretch>
            <a:fillRect/>
          </a:stretch>
        </p:blipFill>
        <p:spPr>
          <a:xfrm>
            <a:off x="942597" y="1793091"/>
            <a:ext cx="5608830" cy="3271817"/>
          </a:xfrm>
          <a:prstGeom prst="rect">
            <a:avLst/>
          </a:prstGeom>
        </p:spPr>
      </p:pic>
    </p:spTree>
    <p:extLst>
      <p:ext uri="{BB962C8B-B14F-4D97-AF65-F5344CB8AC3E}">
        <p14:creationId xmlns:p14="http://schemas.microsoft.com/office/powerpoint/2010/main" val="8559332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538365C46DC84F9B9DBABF0113A066" ma:contentTypeVersion="19" ma:contentTypeDescription="Create a new document." ma:contentTypeScope="" ma:versionID="c8a355d5254b2590ce30fcb97c09466b">
  <xsd:schema xmlns:xsd="http://www.w3.org/2001/XMLSchema" xmlns:xs="http://www.w3.org/2001/XMLSchema" xmlns:p="http://schemas.microsoft.com/office/2006/metadata/properties" xmlns:ns3="3f6d70ca-80a5-4bec-86dd-3d2081c262b0" xmlns:ns4="31e38f45-c5a9-4a53-9013-6ed1f37cdaba" targetNamespace="http://schemas.microsoft.com/office/2006/metadata/properties" ma:root="true" ma:fieldsID="e067325951bc3c6155ca7b54c3b42b3c" ns3:_="" ns4:_="">
    <xsd:import namespace="3f6d70ca-80a5-4bec-86dd-3d2081c262b0"/>
    <xsd:import namespace="31e38f45-c5a9-4a53-9013-6ed1f37cdab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LengthInSeconds" minOccurs="0"/>
                <xsd:element ref="ns4:MediaServiceSearchProperties" minOccurs="0"/>
                <xsd:element ref="ns4:MediaServiceObjectDetectorVersions" minOccurs="0"/>
                <xsd:element ref="ns4:MediaServiceSystemTags" minOccurs="0"/>
                <xsd:element ref="ns4:_activity"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6d70ca-80a5-4bec-86dd-3d2081c262b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e38f45-c5a9-4a53-9013-6ed1f37cdab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descriptio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_activity" ma:index="25" nillable="true" ma:displayName="_activity" ma:hidden="true" ma:internalName="_activity">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31e38f45-c5a9-4a53-9013-6ed1f37cdaba" xsi:nil="true"/>
  </documentManagement>
</p:properties>
</file>

<file path=customXml/itemProps1.xml><?xml version="1.0" encoding="utf-8"?>
<ds:datastoreItem xmlns:ds="http://schemas.openxmlformats.org/officeDocument/2006/customXml" ds:itemID="{2A78B2C8-129C-49AE-97F9-C79F898DF8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6d70ca-80a5-4bec-86dd-3d2081c262b0"/>
    <ds:schemaRef ds:uri="31e38f45-c5a9-4a53-9013-6ed1f37cda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B1D06EA-4470-4DC8-955F-0DBC1D1411B1}">
  <ds:schemaRefs>
    <ds:schemaRef ds:uri="http://schemas.microsoft.com/sharepoint/v3/contenttype/forms"/>
  </ds:schemaRefs>
</ds:datastoreItem>
</file>

<file path=customXml/itemProps3.xml><?xml version="1.0" encoding="utf-8"?>
<ds:datastoreItem xmlns:ds="http://schemas.openxmlformats.org/officeDocument/2006/customXml" ds:itemID="{8DE1F969-5307-4A9F-9B09-7753A9006ED2}">
  <ds:schemaRefs>
    <ds:schemaRef ds:uri="3f6d70ca-80a5-4bec-86dd-3d2081c262b0"/>
    <ds:schemaRef ds:uri="http://purl.org/dc/elements/1.1/"/>
    <ds:schemaRef ds:uri="http://schemas.microsoft.com/office/2006/metadata/properties"/>
    <ds:schemaRef ds:uri="31e38f45-c5a9-4a53-9013-6ed1f37cdaba"/>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1245</TotalTime>
  <Words>2496</Words>
  <Application>Microsoft Office PowerPoint</Application>
  <PresentationFormat>Widescreen</PresentationFormat>
  <Paragraphs>162</Paragraphs>
  <Slides>17</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Aptos</vt:lpstr>
      <vt:lpstr>Aptos Display</vt:lpstr>
      <vt:lpstr>Arial</vt:lpstr>
      <vt:lpstr>Calibri</vt:lpstr>
      <vt:lpstr>Jost</vt:lpstr>
      <vt:lpstr>Merriweather Web</vt:lpstr>
      <vt:lpstr>Nunito Sans</vt:lpstr>
      <vt:lpstr>Source Sans Pro Web</vt:lpstr>
      <vt:lpstr>Symbol</vt:lpstr>
      <vt:lpstr>Office Theme</vt:lpstr>
      <vt:lpstr>Consumer Protection:  How to Avoid the Latest Scams.</vt:lpstr>
      <vt:lpstr>How It Happens</vt:lpstr>
      <vt:lpstr>What You Can Do</vt:lpstr>
      <vt:lpstr>Don’t talk to strangers.</vt:lpstr>
      <vt:lpstr>Protect your social security number.</vt:lpstr>
      <vt:lpstr>Use strong passwords.</vt:lpstr>
      <vt:lpstr>Verify with security questions.</vt:lpstr>
      <vt:lpstr>Set up roadblocks online. </vt:lpstr>
      <vt:lpstr>Receive notifications.</vt:lpstr>
      <vt:lpstr>Shop reputable businesses.</vt:lpstr>
      <vt:lpstr>Limit the cards you carry.</vt:lpstr>
      <vt:lpstr>Protect financial information.</vt:lpstr>
      <vt:lpstr>Monitor accounts.</vt:lpstr>
      <vt:lpstr>Signs you may be a victim.</vt:lpstr>
      <vt:lpstr>PowerPoint Presentation</vt:lpstr>
      <vt:lpstr>What to do if you suspect you are a victim of identity theft.</vt:lpstr>
      <vt:lpstr>Consumer Protection:  How to Avoid the Latest Scams.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Hendrix</dc:creator>
  <cp:lastModifiedBy>Laura Hendrix</cp:lastModifiedBy>
  <cp:revision>2</cp:revision>
  <dcterms:created xsi:type="dcterms:W3CDTF">2025-10-08T20:20:27Z</dcterms:created>
  <dcterms:modified xsi:type="dcterms:W3CDTF">2025-11-26T17:40:57Z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570d0e1-5e3d-4557-a9f8-84d8494b9cc8_Enabled">
    <vt:lpwstr>true</vt:lpwstr>
  </property>
  <property fmtid="{D5CDD505-2E9C-101B-9397-08002B2CF9AE}" pid="3" name="MSIP_Label_0570d0e1-5e3d-4557-a9f8-84d8494b9cc8_SetDate">
    <vt:lpwstr>2025-10-08T21:04:24Z</vt:lpwstr>
  </property>
  <property fmtid="{D5CDD505-2E9C-101B-9397-08002B2CF9AE}" pid="4" name="MSIP_Label_0570d0e1-5e3d-4557-a9f8-84d8494b9cc8_Method">
    <vt:lpwstr>Standard</vt:lpwstr>
  </property>
  <property fmtid="{D5CDD505-2E9C-101B-9397-08002B2CF9AE}" pid="5" name="MSIP_Label_0570d0e1-5e3d-4557-a9f8-84d8494b9cc8_Name">
    <vt:lpwstr>Public Data</vt:lpwstr>
  </property>
  <property fmtid="{D5CDD505-2E9C-101B-9397-08002B2CF9AE}" pid="6" name="MSIP_Label_0570d0e1-5e3d-4557-a9f8-84d8494b9cc8_SiteId">
    <vt:lpwstr>174d954f-585e-40c3-ae1c-01ada5f26723</vt:lpwstr>
  </property>
  <property fmtid="{D5CDD505-2E9C-101B-9397-08002B2CF9AE}" pid="7" name="MSIP_Label_0570d0e1-5e3d-4557-a9f8-84d8494b9cc8_ActionId">
    <vt:lpwstr>8d57d1b5-13c6-428d-aa5c-8c47718a0932</vt:lpwstr>
  </property>
  <property fmtid="{D5CDD505-2E9C-101B-9397-08002B2CF9AE}" pid="8" name="MSIP_Label_0570d0e1-5e3d-4557-a9f8-84d8494b9cc8_ContentBits">
    <vt:lpwstr>0</vt:lpwstr>
  </property>
  <property fmtid="{D5CDD505-2E9C-101B-9397-08002B2CF9AE}" pid="9" name="MSIP_Label_0570d0e1-5e3d-4557-a9f8-84d8494b9cc8_Tag">
    <vt:lpwstr>10, 3, 0, 1</vt:lpwstr>
  </property>
  <property fmtid="{D5CDD505-2E9C-101B-9397-08002B2CF9AE}" pid="10" name="ContentTypeId">
    <vt:lpwstr>0x010100DC538365C46DC84F9B9DBABF0113A066</vt:lpwstr>
  </property>
</Properties>
</file>