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7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86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52EC34-EE6A-1CDF-E103-C8657FAEDD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B2E84B-FEAB-DA4B-2103-CC72C33548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>
                <a:solidFill>
                  <a:srgbClr val="000000"/>
                </a:solidFill>
                <a:latin typeface="Aptos"/>
              </a:rPr>
              <a:t>Introduce the topic and explain why food safety matters at community events.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22EA2B-80C9-356F-13E6-AC845621C2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98A7F9-9238-0ED8-3B00-86BF4EEF5F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>
                <a:solidFill>
                  <a:srgbClr val="000000"/>
                </a:solidFill>
                <a:latin typeface="Aptos"/>
              </a:rPr>
              <a:t>Handout 1 – Common Germs That Can Cause Foodborne Illness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710401-D56B-C142-35E2-0FC0D126F4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DF680-F2CC-3F97-99A5-E8BEB35605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>
                <a:solidFill>
                  <a:srgbClr val="000000"/>
                </a:solidFill>
                <a:latin typeface="Aptos"/>
              </a:rPr>
              <a:t>Explain sources of contamination and importance of handling food safely.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0FA50A-2E58-505F-DDF1-522149C4EC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4A81CB-0A15-A67B-E2B4-29E7436C80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>
                <a:solidFill>
                  <a:srgbClr val="000000"/>
                </a:solidFill>
                <a:latin typeface="Aptos"/>
              </a:rPr>
              <a:t>Demonstrate how to prevent cross-contamination during food prep.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5837F4-DFAB-17E9-2E00-2B6B6BBCF0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080259-1D04-E645-37A5-0506721888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>
                <a:solidFill>
                  <a:srgbClr val="000000"/>
                </a:solidFill>
                <a:latin typeface="Aptos"/>
              </a:rPr>
              <a:t>Handout 2 – Cold Storage Chart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89E5BF-621A-A576-E41E-8458AC60B0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B1A720-F367-3A33-9412-A1A957EE18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>
                <a:solidFill>
                  <a:srgbClr val="000000"/>
                </a:solidFill>
                <a:latin typeface="Aptos"/>
              </a:rPr>
              <a:t>Review USDA's four steps and demonstrate each with examples.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322FCC-B2EC-24B2-6837-76C18BE5C6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43BF87-831D-76C6-9233-DD59B99086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>
                <a:solidFill>
                  <a:srgbClr val="000000"/>
                </a:solidFill>
                <a:latin typeface="Aptos"/>
              </a:rPr>
              <a:t>Handout 3: Safe Internal Temperature Chart</a:t>
            </a:r>
          </a:p>
          <a:p>
            <a:pPr lvl="0"/>
            <a:r>
              <a:rPr lang="en-US">
                <a:solidFill>
                  <a:srgbClr val="000000"/>
                </a:solidFill>
                <a:latin typeface="Aptos"/>
              </a:rPr>
              <a:t>Handout 4: How to Calibrate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535DA6-F952-32F9-9E34-B4B9E20E4B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D9F868-7699-F611-2020-D62ED65137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>
                <a:solidFill>
                  <a:srgbClr val="000000"/>
                </a:solidFill>
                <a:latin typeface="Aptos"/>
              </a:rPr>
              <a:t>Discuss shopping strategies and safe storage practices.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6AB31E-ACED-28C0-95BB-C26D31153F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3257EB-3DFB-65D1-98B2-3754B2E1D5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>
                <a:solidFill>
                  <a:srgbClr val="000000"/>
                </a:solidFill>
                <a:latin typeface="Aptos"/>
              </a:rPr>
              <a:t>Explain importance of allergen labeling and preventing cross-contact.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03B92-AF46-DB50-0027-6947EED1FC0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EDC5CB-AD8F-9A81-86EE-5742157C8DE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1C5B3-A5DC-5623-EEB9-8A2C1DB9719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AEBE0C-1462-48A7-9E5C-2EA0208F1FFD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8F61B-0080-AA06-9BD6-97729ACB94A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96CDC-CC4F-468B-EFCF-45AF101ACD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6A059A-219D-4824-8807-12535C3C9BC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0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F29AF-E3CD-9F86-FE5A-21A2E5E273D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2A0C0-3B3D-1EAE-5097-DEB43D6B421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1D4777-6053-4E8D-9348-2F4522FEF24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B318FC-9421-44DC-8479-9CC8AF5BBCB8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D16D3-D5D8-7902-72E9-215BE4BDE8A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BCFC3-F3F2-0C1F-DF4B-5750967FFB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1A83D4-5A3D-41F5-8260-DF8A1FC3F58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4449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3593B-7A20-A551-C31A-00A759204B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60B3E0-1621-4034-4B74-7F510442F9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F29B4-948F-F1DB-5DF3-3FFC5F30EAD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89CD09D-194D-4E6C-AF2F-FC9E66EC17F6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D6365-0511-5C9A-389A-33778551DCE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C9D75-BC1B-D9C3-6D9E-B84C328D12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DA3B3E-99C5-4B4F-8A89-AE752F2B3B9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83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4CE08-A781-2115-83DE-CAA2AEFB3F5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4D940-013D-371D-D2F7-303D107BB29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BD22B8-281C-2F77-5BE8-AA6A97CE049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A83AF-BE23-687D-BA7E-1CEADB0E1A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66A7A4-4732-4A94-9F8C-A7FBBE2C0084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E855C-D1D9-E17D-F14B-94485F3DD08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6BE14-1540-9649-F95C-56F873CD29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6C6D58-B41E-4AB3-A087-E55D52FAA4E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2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C527B-AD81-F4F8-BD12-789E6C09481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781545-8DF4-E570-8D88-0417BD02F0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6D77D9-E2D1-7703-EFB9-CCEC1E0EE9D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5C3CBA-2F21-C607-E0DF-9FD6E5C5058A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8D4CC7-461E-6767-065F-13EC7492EBFC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2B4B8D-212C-75CE-0936-80A95C56116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F2C5AB-FE9C-46CD-86CF-932F2DEAB70B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4745F5-5547-9208-5EA4-A69C38EE993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E693E2-326B-C63E-D6E3-63FC4E24D3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01C7A0-5EEE-47C3-A138-9FCC6A130A1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73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0DDAC-C6B0-5A37-F2D8-43F0B9C049D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E17F21-A9F2-0560-EF77-C6AF052569A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B9F3C2-68EC-474F-AAFD-8EC03104E9C3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0E7CF-2AED-D14C-667B-09E40D0464B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B04E58-88DE-B71A-E26D-830C910DA7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92B9D0-AA80-4AFD-9F78-CDAC6A6219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8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09AF7F-B7A7-604F-02B4-17B61AB8282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5DD6F0-FF9C-4688-B971-E5C4686B6D48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53251C-53F3-9E9B-ECD5-E2AF8384240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4FC5C-AACE-69EC-D644-1BF94DE4C2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C9A302-7AB2-4446-B976-795F831724F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12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94ACE-7499-ADE4-F75B-451ABB4D8D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A7B7D-AA67-F06F-D5B3-29F0FDB3E55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B2AD6-8032-D223-9226-12073E8E8D8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693CA4-11B6-8676-09B2-217C6B2B07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CFF3A0F-829C-4D85-8718-60556F919855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FD26DB-6C28-0C9C-8C56-E4804C6B45B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23A97C-638A-A3A9-3458-7DC007E738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918DA4-81AA-413A-9A02-72CA2E72AB2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1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EC5EB-4B82-BD78-A659-FE5038EA8D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B3D057-C8D9-2833-8A9D-910AF3938F44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2D7A1-A3E2-6F5C-B551-27604508778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910977-D5E7-1036-5BE0-D31224FCBC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5448D2-5884-4A2A-8A6C-77C1E4B4ECD0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E5497-0128-4A24-F91E-0EEF5672C4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9229C0-EF16-9378-9F03-9BEB4B07B8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A298E4-A404-4ED5-AD54-98C4631B166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58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3BD87-FD99-00FD-B610-E50814F4F5C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199E8D-DB4A-CDFF-6A35-959EC45C77B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CC750-FFBA-C87A-28F0-8786E4A45D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EE4640-A6D3-4261-9175-3B7C1A11A5C7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E4CC1-9864-9DED-476F-E7D3287BEB6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D162A-DAFB-4213-E7E8-F720570AE6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584AE1-3B04-44D5-ADE0-ECD226990E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39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8C5FE4-66D0-6B7A-7367-1FC1031B4B0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CCE9-FF31-E59E-0531-B022568E8B5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A1FB6-9473-B0D9-4D2B-EB8FFB99624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57CE0F-B91E-4F48-99C4-48C1DFF2340E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E3491-8E1C-ADE4-B1CF-C72894C7692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ADD72A-3775-5E6B-96D0-E50AF954E93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10C56EA-D453-4C5B-A714-761C452925A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5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8AC9C1-70EA-84CD-E754-0A9D66A787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4BFCA-EC1A-22A6-BF08-F5D7C6B80C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36B5E-B20D-2354-5610-98BA78B3C992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FB3144AE-70C1-44DF-B920-180E921E2A87}" type="datetime1">
              <a:rPr lang="en-US"/>
              <a:pPr lvl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5FC1F-A554-7B54-9525-2A560152C981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E38FA-771A-8523-3690-4FA4A78CDD9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EC1DDFE8-6236-4D61-A2C8-F60E905F2FDB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4572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4572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4572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4572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4572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4572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66">
            <a:extLst>
              <a:ext uri="{FF2B5EF4-FFF2-40B4-BE49-F238E27FC236}">
                <a16:creationId xmlns:a16="http://schemas.microsoft.com/office/drawing/2014/main" id="{B247543E-943B-FFFE-D1C0-38CA3312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rgbClr val="4F81B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3" name="Picture 4" descr="Communal Potluck Gathering, Featuring Dishes from Around the World">
            <a:extLst>
              <a:ext uri="{FF2B5EF4-FFF2-40B4-BE49-F238E27FC236}">
                <a16:creationId xmlns:a16="http://schemas.microsoft.com/office/drawing/2014/main" id="{0AF055E1-FF4F-9214-70D3-5D8203E30F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0781"/>
          <a:stretch>
            <a:fillRect/>
          </a:stretch>
        </p:blipFill>
        <p:spPr>
          <a:xfrm>
            <a:off x="131883" y="1073578"/>
            <a:ext cx="4438973" cy="429831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tangle 2068">
            <a:extLst>
              <a:ext uri="{FF2B5EF4-FFF2-40B4-BE49-F238E27FC236}">
                <a16:creationId xmlns:a16="http://schemas.microsoft.com/office/drawing/2014/main" id="{722086AA-64B6-1BEF-C705-552001580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Move="1" noResize="1"/>
          </p:cNvSpPr>
          <p:nvPr/>
        </p:nvSpPr>
        <p:spPr>
          <a:xfrm flipH="1">
            <a:off x="3843762" y="0"/>
            <a:ext cx="5300237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38000"/>
                </a:srgbClr>
              </a:gs>
            </a:gsLst>
            <a:lin ang="108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50EB95D-ED7B-1919-7695-A3A3DB0833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05008" y="743443"/>
            <a:ext cx="3830869" cy="1999756"/>
          </a:xfrm>
        </p:spPr>
        <p:txBody>
          <a:bodyPr anchor="b"/>
          <a:lstStyle/>
          <a:p>
            <a:pPr lvl="0" defTabSz="914400">
              <a:lnSpc>
                <a:spcPct val="90000"/>
              </a:lnSpc>
            </a:pPr>
            <a:r>
              <a:rPr lang="en-US" sz="3800"/>
              <a:t>Keeping Safe: Food, Fundraisers, Potlucks &amp; Picnics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6BCA4AE-53DA-A083-990B-329AB908A86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829696" y="3543885"/>
            <a:ext cx="3581494" cy="1485314"/>
          </a:xfrm>
        </p:spPr>
        <p:txBody>
          <a:bodyPr anchorCtr="1"/>
          <a:lstStyle/>
          <a:p>
            <a:pPr marL="0" lvl="0" indent="0" algn="ctr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/>
              <a:t>Reducing foodborne illness risk at group events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1C12D-72E5-1306-F34C-D7522541B7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2016" y="565263"/>
            <a:ext cx="4611127" cy="1320164"/>
          </a:xfrm>
        </p:spPr>
        <p:txBody>
          <a:bodyPr anchor="b">
            <a:noAutofit/>
          </a:bodyPr>
          <a:lstStyle/>
          <a:p>
            <a:pPr lvl="0"/>
            <a:r>
              <a:rPr lang="en-US" sz="4000"/>
              <a:t>What Is Foodborne Illness?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D3CF8-4A4F-9B16-C48F-5AC96A4C0F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57517" y="2030553"/>
            <a:ext cx="7695690" cy="3447827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/>
              <a:t>Symptoms: nausea, vomiting, diarrhea, fever</a:t>
            </a:r>
          </a:p>
          <a:p>
            <a:pPr lvl="0">
              <a:lnSpc>
                <a:spcPct val="90000"/>
              </a:lnSpc>
            </a:pPr>
            <a:r>
              <a:rPr lang="en-US"/>
              <a:t>Causes: bacteria, viruses, parasites</a:t>
            </a:r>
          </a:p>
          <a:p>
            <a:pPr lvl="0">
              <a:lnSpc>
                <a:spcPct val="90000"/>
              </a:lnSpc>
            </a:pPr>
            <a:r>
              <a:rPr lang="en-US"/>
              <a:t>Often caused by Poor Personal Hygiene, Contamination, or Improper: Cooking, Holding, or Cooling</a:t>
            </a:r>
          </a:p>
          <a:p>
            <a:pPr lvl="0">
              <a:lnSpc>
                <a:spcPct val="90000"/>
              </a:lnSpc>
            </a:pPr>
            <a:r>
              <a:rPr lang="en-US"/>
              <a:t>High-risk groups: young, elderly, immunocompromised</a:t>
            </a:r>
          </a:p>
        </p:txBody>
      </p:sp>
      <p:pic>
        <p:nvPicPr>
          <p:cNvPr id="4" name="Picture 12" descr="A magnifying glass with sprinkles on it&#10;&#10;AI-generated content may be incorrect.">
            <a:extLst>
              <a:ext uri="{FF2B5EF4-FFF2-40B4-BE49-F238E27FC236}">
                <a16:creationId xmlns:a16="http://schemas.microsoft.com/office/drawing/2014/main" id="{FD53D4D0-BFB9-E4FD-F194-DAC7B34D7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781" y="301514"/>
            <a:ext cx="2591866" cy="1583914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oup 22">
            <a:extLst>
              <a:ext uri="{FF2B5EF4-FFF2-40B4-BE49-F238E27FC236}">
                <a16:creationId xmlns:a16="http://schemas.microsoft.com/office/drawing/2014/main" id="{0F3F2588-F2DE-9A0F-53A0-006C61DC8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51481" y="0"/>
            <a:ext cx="92518" cy="6858000"/>
            <a:chOff x="9051481" y="0"/>
            <a:chExt cx="92518" cy="6858000"/>
          </a:xfrm>
        </p:grpSpPr>
        <p:sp>
          <p:nvSpPr>
            <p:cNvPr id="6" name="Rectangle 23">
              <a:extLst>
                <a:ext uri="{FF2B5EF4-FFF2-40B4-BE49-F238E27FC236}">
                  <a16:creationId xmlns:a16="http://schemas.microsoft.com/office/drawing/2014/main" id="{0766F869-F7A7-81ED-1B75-96ABBBD678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>
              <a:off x="9051481" y="0"/>
              <a:ext cx="92518" cy="6858000"/>
            </a:xfrm>
            <a:prstGeom prst="rect">
              <a:avLst/>
            </a:prstGeom>
            <a:gradFill>
              <a:gsLst>
                <a:gs pos="0">
                  <a:srgbClr val="C0504D"/>
                </a:gs>
                <a:gs pos="100000">
                  <a:srgbClr val="4BACC6"/>
                </a:gs>
              </a:gsLst>
              <a:lin ang="18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7" name="Rectangle 24">
              <a:extLst>
                <a:ext uri="{FF2B5EF4-FFF2-40B4-BE49-F238E27FC236}">
                  <a16:creationId xmlns:a16="http://schemas.microsoft.com/office/drawing/2014/main" id="{D98CB47F-885F-E39C-E343-34C23CACF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>
              <a:off x="9051481" y="3527554"/>
              <a:ext cx="92518" cy="3330445"/>
            </a:xfrm>
            <a:prstGeom prst="rect">
              <a:avLst/>
            </a:prstGeom>
            <a:gradFill>
              <a:gsLst>
                <a:gs pos="0">
                  <a:srgbClr val="93CDDD">
                    <a:alpha val="0"/>
                  </a:srgbClr>
                </a:gs>
                <a:gs pos="100000">
                  <a:srgbClr val="93CDDD"/>
                </a:gs>
              </a:gsLst>
              <a:lin ang="6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FD93E-192F-C272-7295-A0317F427BC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How Bacteria Get Into Food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D5974-ED67-34BA-8433-FC90E33A5B0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526280" cy="4525959"/>
          </a:xfrm>
        </p:spPr>
        <p:txBody>
          <a:bodyPr/>
          <a:lstStyle/>
          <a:p>
            <a:pPr lvl="0"/>
            <a:r>
              <a:rPr lang="en-US"/>
              <a:t>Raw meat, poultry, seafood, eggs, and produce can carry bacteria. </a:t>
            </a:r>
          </a:p>
          <a:p>
            <a:pPr lvl="0"/>
            <a:r>
              <a:rPr lang="en-US"/>
              <a:t>Wash all fruits and vegetables</a:t>
            </a:r>
          </a:p>
          <a:p>
            <a:pPr lvl="0"/>
            <a:r>
              <a:rPr lang="en-US"/>
              <a:t>Cross-contamination can occur during handling. </a:t>
            </a:r>
          </a:p>
          <a:p>
            <a:pPr lvl="0"/>
            <a:r>
              <a:rPr lang="en-US"/>
              <a:t> Wash hands often.</a:t>
            </a:r>
          </a:p>
        </p:txBody>
      </p:sp>
      <p:pic>
        <p:nvPicPr>
          <p:cNvPr id="4" name="Picture 4" descr="A person washing their hands under a faucet&#10;&#10;AI-generated content may be incorrect.">
            <a:extLst>
              <a:ext uri="{FF2B5EF4-FFF2-40B4-BE49-F238E27FC236}">
                <a16:creationId xmlns:a16="http://schemas.microsoft.com/office/drawing/2014/main" id="{CD9AFE04-CFD0-8F3B-DECC-81343C1B6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80" y="1741127"/>
            <a:ext cx="3620127" cy="385957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0BC0E-DF27-5271-6067-36BA3CB004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700668"/>
            <a:ext cx="8229600" cy="1143000"/>
          </a:xfrm>
        </p:spPr>
        <p:txBody>
          <a:bodyPr/>
          <a:lstStyle/>
          <a:p>
            <a:pPr lvl="0"/>
            <a:r>
              <a:rPr lang="en-US"/>
              <a:t>When preparing or Serving Foods -</a:t>
            </a:r>
            <a:br>
              <a:rPr lang="en-US"/>
            </a:br>
            <a:r>
              <a:rPr lang="en-US"/>
              <a:t>No Bare-Hand Contact with </a:t>
            </a:r>
            <a:br>
              <a:rPr lang="en-US"/>
            </a:br>
            <a:r>
              <a:rPr lang="en-US"/>
              <a:t>ready-to-eat food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E2D53-A027-02CB-0F2F-7D3CEBB4CA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2332040"/>
            <a:ext cx="4114800" cy="4525959"/>
          </a:xfrm>
        </p:spPr>
        <p:txBody>
          <a:bodyPr/>
          <a:lstStyle/>
          <a:p>
            <a:pPr lvl="0"/>
            <a:r>
              <a:rPr lang="en-US"/>
              <a:t>Ready-to-eat food is food  that can be consumed without further preparation</a:t>
            </a:r>
          </a:p>
          <a:p>
            <a:pPr lvl="0"/>
            <a:r>
              <a:rPr lang="en-US"/>
              <a:t>Use Single-use gloves</a:t>
            </a:r>
          </a:p>
          <a:p>
            <a:pPr lvl="0"/>
            <a:r>
              <a:rPr lang="en-US"/>
              <a:t>Tongs or Spatulas</a:t>
            </a:r>
          </a:p>
          <a:p>
            <a:pPr lvl="0"/>
            <a:r>
              <a:rPr lang="en-US"/>
              <a:t>Deli-tissue</a:t>
            </a:r>
          </a:p>
          <a:p>
            <a:pPr marL="0" lvl="0" indent="0">
              <a:buNone/>
            </a:pPr>
            <a:endParaRPr lang="en-US"/>
          </a:p>
        </p:txBody>
      </p:sp>
      <p:pic>
        <p:nvPicPr>
          <p:cNvPr id="4" name="Picture 4" descr="A person putting on gloves&#10;&#10;AI-generated content may be incorrect.">
            <a:extLst>
              <a:ext uri="{FF2B5EF4-FFF2-40B4-BE49-F238E27FC236}">
                <a16:creationId xmlns:a16="http://schemas.microsoft.com/office/drawing/2014/main" id="{17151EEF-AE84-369E-64ED-41BAB6E09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539" y="2320207"/>
            <a:ext cx="2593165" cy="209608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 descr="A person holding tongs over a steak&#10;&#10;AI-generated content may be incorrect.">
            <a:extLst>
              <a:ext uri="{FF2B5EF4-FFF2-40B4-BE49-F238E27FC236}">
                <a16:creationId xmlns:a16="http://schemas.microsoft.com/office/drawing/2014/main" id="{6E879B4C-8803-B9A3-1F03-55006F751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018" y="4416295"/>
            <a:ext cx="2568165" cy="2552922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7A3B6-19AC-E527-594B-D33A52AAC89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Avoid Cross-Contamination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154CE-844E-FE59-253C-7B69412597A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2925869" cy="4525959"/>
          </a:xfrm>
        </p:spPr>
        <p:txBody>
          <a:bodyPr/>
          <a:lstStyle/>
          <a:p>
            <a:pPr lvl="0"/>
            <a:r>
              <a:rPr lang="en-US"/>
              <a:t>Keep raw and cooked foods separate. </a:t>
            </a:r>
          </a:p>
          <a:p>
            <a:pPr lvl="0"/>
            <a:r>
              <a:rPr lang="en-US"/>
              <a:t>Use separate cutting boards and utensils.</a:t>
            </a:r>
          </a:p>
        </p:txBody>
      </p:sp>
      <p:pic>
        <p:nvPicPr>
          <p:cNvPr id="4" name="Picture 4" descr="A person cutting raw meat&#10;&#10;AI-generated content may be incorrect.">
            <a:extLst>
              <a:ext uri="{FF2B5EF4-FFF2-40B4-BE49-F238E27FC236}">
                <a16:creationId xmlns:a16="http://schemas.microsoft.com/office/drawing/2014/main" id="{4D6A4621-F691-1740-1609-9A50B3333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819" y="1477917"/>
            <a:ext cx="4816254" cy="477053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C7D58-795C-3606-8A0C-4E673CA1CD8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Event-Specific Food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3F24B-1B14-5328-76EF-0C28A4E76EE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2880360"/>
          </a:xfrm>
        </p:spPr>
        <p:txBody>
          <a:bodyPr/>
          <a:lstStyle/>
          <a:p>
            <a:pPr lvl="0"/>
            <a:r>
              <a:rPr lang="en-US"/>
              <a:t>Transport cold foods in coolers</a:t>
            </a:r>
          </a:p>
          <a:p>
            <a:pPr lvl="0"/>
            <a:r>
              <a:rPr lang="en-US"/>
              <a:t>Keep dishes on ice</a:t>
            </a:r>
          </a:p>
          <a:p>
            <a:pPr lvl="0"/>
            <a:r>
              <a:rPr lang="en-US"/>
              <a:t>Serve in small batches</a:t>
            </a:r>
          </a:p>
          <a:p>
            <a:pPr lvl="0"/>
            <a:r>
              <a:rPr lang="en-US"/>
              <a:t>Discard unsafe leftovers.</a:t>
            </a:r>
          </a:p>
        </p:txBody>
      </p:sp>
      <p:pic>
        <p:nvPicPr>
          <p:cNvPr id="4" name="Picture 2" descr="Ice clip art Images - Free Download on Freepik">
            <a:extLst>
              <a:ext uri="{FF2B5EF4-FFF2-40B4-BE49-F238E27FC236}">
                <a16:creationId xmlns:a16="http://schemas.microsoft.com/office/drawing/2014/main" id="{A8A30F34-D3A5-9019-9E58-C02CF64C54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99428" y="2503581"/>
            <a:ext cx="3087371" cy="302504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86892-1BDA-20F3-CD03-FA073C65FB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5761" y="1112998"/>
            <a:ext cx="2545076" cy="1143000"/>
          </a:xfrm>
        </p:spPr>
        <p:txBody>
          <a:bodyPr>
            <a:noAutofit/>
          </a:bodyPr>
          <a:lstStyle/>
          <a:p>
            <a:pPr lvl="0"/>
            <a:r>
              <a:rPr lang="en-US" sz="5400" b="1"/>
              <a:t>4 Steps to Food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7FD7E-2C48-6BCC-519D-2FC735944BE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3063239"/>
            <a:ext cx="2743200" cy="3062919"/>
          </a:xfrm>
        </p:spPr>
        <p:txBody>
          <a:bodyPr/>
          <a:lstStyle/>
          <a:p>
            <a:pPr lvl="0"/>
            <a:r>
              <a:rPr lang="en-US"/>
              <a:t>Clean </a:t>
            </a:r>
          </a:p>
          <a:p>
            <a:pPr lvl="0"/>
            <a:r>
              <a:rPr lang="en-US"/>
              <a:t>Separate</a:t>
            </a:r>
          </a:p>
          <a:p>
            <a:pPr lvl="0"/>
            <a:r>
              <a:rPr lang="en-US"/>
              <a:t>Cook</a:t>
            </a:r>
          </a:p>
          <a:p>
            <a:pPr lvl="0"/>
            <a:r>
              <a:rPr lang="en-US"/>
              <a:t>Chill</a:t>
            </a:r>
          </a:p>
        </p:txBody>
      </p:sp>
      <p:pic>
        <p:nvPicPr>
          <p:cNvPr id="4" name="Picture 4" descr="What are the four steps to food safety?">
            <a:extLst>
              <a:ext uri="{FF2B5EF4-FFF2-40B4-BE49-F238E27FC236}">
                <a16:creationId xmlns:a16="http://schemas.microsoft.com/office/drawing/2014/main" id="{6AF034D3-8B00-E365-5894-DABC0F3F63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22"/>
          <a:stretch>
            <a:fillRect/>
          </a:stretch>
        </p:blipFill>
        <p:spPr>
          <a:xfrm>
            <a:off x="3444243" y="337669"/>
            <a:ext cx="5699756" cy="618265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5DE0B-D1CD-DE25-D13C-320DE99B36C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Using a Food Thermometer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64744-A29A-13FA-C670-AB11AC3DF57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3514725" cy="4525959"/>
          </a:xfrm>
        </p:spPr>
        <p:txBody>
          <a:bodyPr/>
          <a:lstStyle/>
          <a:p>
            <a:pPr lvl="0"/>
            <a:r>
              <a:rPr lang="en-US"/>
              <a:t>Insert into thickest part, avoid bone, hold for 15 seconds. </a:t>
            </a:r>
          </a:p>
          <a:p>
            <a:pPr lvl="0"/>
            <a:r>
              <a:rPr lang="en-US"/>
              <a:t>Calibrate regularly.</a:t>
            </a:r>
          </a:p>
        </p:txBody>
      </p:sp>
      <p:pic>
        <p:nvPicPr>
          <p:cNvPr id="4" name="Picture 4" descr="A person holding a thermometer to a pan of chicken&#10;&#10;AI-generated content may be incorrect.">
            <a:extLst>
              <a:ext uri="{FF2B5EF4-FFF2-40B4-BE49-F238E27FC236}">
                <a16:creationId xmlns:a16="http://schemas.microsoft.com/office/drawing/2014/main" id="{DBF927F4-3834-2B2B-76AF-0F26E55AE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746" y="1600200"/>
            <a:ext cx="4481053" cy="403865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6" descr="A temperature gauge on top of a glass of water&#10;&#10;AI-generated content may be incorrect.">
            <a:extLst>
              <a:ext uri="{FF2B5EF4-FFF2-40B4-BE49-F238E27FC236}">
                <a16:creationId xmlns:a16="http://schemas.microsoft.com/office/drawing/2014/main" id="{A01EE74D-7D30-C908-0B1F-7EEC18F3C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64" y="4945376"/>
            <a:ext cx="2417051" cy="191262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4B348-5CA4-518B-A8A9-079ECF19A40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Shopping, Serving, and Storing Safely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F427-7685-80D7-FFDC-051BC9A6CC8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257300"/>
            <a:ext cx="3829562" cy="5600699"/>
          </a:xfrm>
        </p:spPr>
        <p:txBody>
          <a:bodyPr/>
          <a:lstStyle/>
          <a:p>
            <a:pPr marL="0" lvl="0" indent="0">
              <a:buNone/>
            </a:pPr>
            <a:r>
              <a:rPr lang="en-US"/>
              <a:t>Follow USDA tips: </a:t>
            </a:r>
          </a:p>
          <a:p>
            <a:pPr lvl="0"/>
            <a:r>
              <a:rPr lang="en-US"/>
              <a:t>Separate raw meats</a:t>
            </a:r>
          </a:p>
          <a:p>
            <a:pPr lvl="0"/>
            <a:r>
              <a:rPr lang="en-US"/>
              <a:t>Keep hot foods hot and cold foods cold</a:t>
            </a:r>
          </a:p>
          <a:p>
            <a:pPr lvl="0"/>
            <a:r>
              <a:rPr lang="en-US"/>
              <a:t>Refrigerate within 2 hours of shopping or preparing  (within 1 hour if 90 degrees or hotter)</a:t>
            </a:r>
          </a:p>
          <a:p>
            <a:pPr lvl="0"/>
            <a:r>
              <a:rPr lang="en-US"/>
              <a:t>Label/Date leftovers to use or toss quickly</a:t>
            </a:r>
          </a:p>
        </p:txBody>
      </p:sp>
      <p:pic>
        <p:nvPicPr>
          <p:cNvPr id="4" name="Picture 4" descr="A person holding a scale in front of a refrigerator&#10;&#10;AI-generated content may be incorrect.">
            <a:extLst>
              <a:ext uri="{FF2B5EF4-FFF2-40B4-BE49-F238E27FC236}">
                <a16:creationId xmlns:a16="http://schemas.microsoft.com/office/drawing/2014/main" id="{29B663D6-D9AF-8BBC-B718-DE4538E56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762" y="1600200"/>
            <a:ext cx="4651278" cy="404335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8925-AD6C-4718-A6BC-68D5B4CCAD7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Allergen &amp; Ingredient Labeling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E00BB-4400-E106-FB46-A264D3310926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Label allergens </a:t>
            </a:r>
          </a:p>
          <a:p>
            <a:pPr lvl="0"/>
            <a:r>
              <a:rPr lang="en-US"/>
              <a:t>With potlucks – feel free to include recipes</a:t>
            </a:r>
          </a:p>
          <a:p>
            <a:pPr lvl="0"/>
            <a:r>
              <a:rPr lang="en-US"/>
              <a:t>Keep separate utensils with each dish to reduce cross-contact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358</Words>
  <Application>Microsoft Office PowerPoint</Application>
  <PresentationFormat>Widescreen</PresentationFormat>
  <Paragraphs>53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Keeping Safe: Food, Fundraisers, Potlucks &amp; Picnics</vt:lpstr>
      <vt:lpstr>What Is Foodborne Illness?</vt:lpstr>
      <vt:lpstr>How Bacteria Get Into Food</vt:lpstr>
      <vt:lpstr>When preparing or Serving Foods - No Bare-Hand Contact with  ready-to-eat food </vt:lpstr>
      <vt:lpstr>Avoid Cross-Contamination</vt:lpstr>
      <vt:lpstr>Event-Specific Food Safety</vt:lpstr>
      <vt:lpstr>4 Steps to Food Safety</vt:lpstr>
      <vt:lpstr>Using a Food Thermometer</vt:lpstr>
      <vt:lpstr>Shopping, Serving, and Storing Safely</vt:lpstr>
      <vt:lpstr>Allergen &amp; Ingredient Labeling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Anna J Goff</dc:creator>
  <dc:description>generated using python-pptx</dc:description>
  <cp:lastModifiedBy>Jasmine Long</cp:lastModifiedBy>
  <cp:revision>3</cp:revision>
  <dcterms:created xsi:type="dcterms:W3CDTF">2013-01-27T09:14:16Z</dcterms:created>
  <dcterms:modified xsi:type="dcterms:W3CDTF">2026-01-05T21:14:25Z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570d0e1-5e3d-4557-a9f8-84d8494b9cc8_Enabled">
    <vt:lpwstr>true</vt:lpwstr>
  </property>
  <property fmtid="{D5CDD505-2E9C-101B-9397-08002B2CF9AE}" pid="3" name="MSIP_Label_0570d0e1-5e3d-4557-a9f8-84d8494b9cc8_SetDate">
    <vt:lpwstr>2026-01-02T17:17:02Z</vt:lpwstr>
  </property>
  <property fmtid="{D5CDD505-2E9C-101B-9397-08002B2CF9AE}" pid="4" name="MSIP_Label_0570d0e1-5e3d-4557-a9f8-84d8494b9cc8_Method">
    <vt:lpwstr>Standard</vt:lpwstr>
  </property>
  <property fmtid="{D5CDD505-2E9C-101B-9397-08002B2CF9AE}" pid="5" name="MSIP_Label_0570d0e1-5e3d-4557-a9f8-84d8494b9cc8_Name">
    <vt:lpwstr>Public Data</vt:lpwstr>
  </property>
  <property fmtid="{D5CDD505-2E9C-101B-9397-08002B2CF9AE}" pid="6" name="MSIP_Label_0570d0e1-5e3d-4557-a9f8-84d8494b9cc8_SiteId">
    <vt:lpwstr>174d954f-585e-40c3-ae1c-01ada5f26723</vt:lpwstr>
  </property>
  <property fmtid="{D5CDD505-2E9C-101B-9397-08002B2CF9AE}" pid="7" name="MSIP_Label_0570d0e1-5e3d-4557-a9f8-84d8494b9cc8_ActionId">
    <vt:lpwstr>6aa3403b-0e2a-4c30-b7c8-bec6a08b4a60</vt:lpwstr>
  </property>
  <property fmtid="{D5CDD505-2E9C-101B-9397-08002B2CF9AE}" pid="8" name="MSIP_Label_0570d0e1-5e3d-4557-a9f8-84d8494b9cc8_ContentBits">
    <vt:lpwstr>0</vt:lpwstr>
  </property>
  <property fmtid="{D5CDD505-2E9C-101B-9397-08002B2CF9AE}" pid="9" name="MSIP_Label_0570d0e1-5e3d-4557-a9f8-84d8494b9cc8_Tag">
    <vt:lpwstr>10, 3, 0, 1</vt:lpwstr>
  </property>
</Properties>
</file>