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8288000" cy="10287000"/>
  <p:notesSz cx="6858000" cy="9144000"/>
  <p:embeddedFontLst>
    <p:embeddedFont>
      <p:font typeface="Forum" panose="02000000000000000000" pitchFamily="2" charset="0"/>
      <p:regular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8BADFBF-2DF4-47EE-B01B-4B3BE787F0EA}" v="2" dt="2024-12-17T20:31:18.09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68" autoAdjust="0"/>
    <p:restoredTop sz="86395" autoAdjust="0"/>
  </p:normalViewPr>
  <p:slideViewPr>
    <p:cSldViewPr>
      <p:cViewPr varScale="1">
        <p:scale>
          <a:sx n="52" d="100"/>
          <a:sy n="52" d="100"/>
        </p:scale>
        <p:origin x="216" y="8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19.12.2024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Welcome participants to session</a:t>
            </a:r>
          </a:p>
          <a:p>
            <a:endParaRPr lang="en-US" dirty="0"/>
          </a:p>
          <a:p>
            <a:r>
              <a:rPr lang="en-US" dirty="0"/>
              <a:t>Suggestion: Introductions or fun icebreaker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294083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104681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 dirty="0"/>
              <a:t>Group Discussion Activity:</a:t>
            </a:r>
          </a:p>
          <a:p>
            <a:endParaRPr lang="en-US" dirty="0"/>
          </a:p>
          <a:p>
            <a:r>
              <a:rPr lang="en-US" dirty="0"/>
              <a:t>Note to Leader:  Ask the participants to share, why sleep is important to all ages? Wait for responses. Allow 5 minutes for participants to share. </a:t>
            </a:r>
          </a:p>
          <a:p>
            <a:endParaRPr lang="en-US" dirty="0"/>
          </a:p>
          <a:p>
            <a:r>
              <a:rPr lang="en-US" dirty="0"/>
              <a:t>Once the discussion wraps up, discuss why sleep is important- Next Slide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 dirty="0"/>
              <a:t>Review leader guide section on why sleep is important.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 dirty="0"/>
              <a:t>Group Discussion Activity:</a:t>
            </a:r>
          </a:p>
          <a:p>
            <a:endParaRPr lang="en-US" dirty="0"/>
          </a:p>
          <a:p>
            <a:r>
              <a:rPr lang="en-US" dirty="0"/>
              <a:t>Note to Leader: Ask participants: do you get enough hours of sleep in a day? Wait for responses. Ask participants: do you know the recommended hours of sleep a person needs? Wait for responses. Allow 5 minutes for participants to share. </a:t>
            </a:r>
          </a:p>
          <a:p>
            <a:endParaRPr lang="en-US" dirty="0"/>
          </a:p>
          <a:p>
            <a:r>
              <a:rPr lang="en-US" dirty="0"/>
              <a:t>Once discussion wraps up: </a:t>
            </a:r>
          </a:p>
          <a:p>
            <a:endParaRPr lang="en-US" dirty="0"/>
          </a:p>
          <a:p>
            <a:r>
              <a:rPr lang="en-US" dirty="0"/>
              <a:t>Discuss the points on Handout 1: Getting Enough Sleep? Give participants copies of Handout.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 dirty="0"/>
              <a:t>Review leader guide section on Quality Sleeping Habits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 dirty="0"/>
              <a:t>Let us discuss ways to achieve better sleep.</a:t>
            </a:r>
          </a:p>
          <a:p>
            <a:endParaRPr lang="en-US" dirty="0"/>
          </a:p>
          <a:p>
            <a:r>
              <a:rPr lang="en-US" dirty="0"/>
              <a:t>Discuss the points on Handout 2: Tips to Better Sleep. </a:t>
            </a:r>
          </a:p>
          <a:p>
            <a:r>
              <a:rPr lang="en-US" dirty="0"/>
              <a:t>Give participants copies of Handout.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 dirty="0"/>
              <a:t>Group Discussion Activity: Nutrition &amp; Sleep</a:t>
            </a:r>
          </a:p>
          <a:p>
            <a:endParaRPr lang="en-US" dirty="0"/>
          </a:p>
          <a:p>
            <a:r>
              <a:rPr lang="en-US" dirty="0"/>
              <a:t>Note to Leader: Ask the participants, why do you think nutrition is important for sleep? Wait for responses. Allow 5 minutes for participants to share. </a:t>
            </a:r>
          </a:p>
          <a:p>
            <a:endParaRPr lang="en-US" dirty="0"/>
          </a:p>
          <a:p>
            <a:r>
              <a:rPr lang="en-US" dirty="0"/>
              <a:t>Discussion Points to Share After the Activity:</a:t>
            </a:r>
          </a:p>
          <a:p>
            <a:r>
              <a:rPr lang="en-US" dirty="0"/>
              <a:t>•	Nutrition plays an integral role in establishing good sleep patterns for both adults and youth.</a:t>
            </a:r>
          </a:p>
          <a:p>
            <a:r>
              <a:rPr lang="en-US" dirty="0"/>
              <a:t>•	Certain foods can promote better sleep, while others can disrupt it.</a:t>
            </a:r>
          </a:p>
          <a:p>
            <a:r>
              <a:rPr lang="en-US" dirty="0"/>
              <a:t>•	Research shows that what you eat can significantly impact how well you rest at night.</a:t>
            </a:r>
          </a:p>
          <a:p>
            <a:r>
              <a:rPr lang="en-US" dirty="0"/>
              <a:t>•	Highlight examples of sleep-friendly foods (e.g., bananas, almonds, or oatmeal) and foods that may hinder sleep (e.g., caffeine or heavy meals before bedtime).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 dirty="0"/>
              <a:t>Activity 1: Distribute Activity 1: Do’s &amp; Don’ts-Foods for Better Sleep. Give participants copies of Activity 1 handout.</a:t>
            </a:r>
          </a:p>
          <a:p>
            <a:endParaRPr lang="en-US" dirty="0"/>
          </a:p>
          <a:p>
            <a:r>
              <a:rPr lang="en-US" dirty="0"/>
              <a:t>Instruction: In this activity, ask the participants to complete the chart by listing foods they think are helpful ("Do's") or harmful ("Don’ts") for a good night's sleep. Tell participants to think about how these foods might affect relaxation, digestion, or energy levels before bedtime. Give 5 to 6 minutes to complete.</a:t>
            </a:r>
          </a:p>
          <a:p>
            <a:endParaRPr lang="en-US" dirty="0"/>
          </a:p>
          <a:p>
            <a:r>
              <a:rPr lang="en-US" dirty="0"/>
              <a:t>After completing the chart, have the participants share and discuss their answers as a group. Let us learn how to make smarter choices for a restful night!</a:t>
            </a:r>
          </a:p>
          <a:p>
            <a:endParaRPr lang="en-US" dirty="0"/>
          </a:p>
          <a:p>
            <a:r>
              <a:rPr lang="en-US" dirty="0"/>
              <a:t>Note to Leader: Refer to Activity 1: Do’s &amp; Don’ts-Reference Guide for more examples. Give participants copies of the reference guide.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 dirty="0"/>
              <a:t>Review leader guide conclusion.</a:t>
            </a:r>
          </a:p>
          <a:p>
            <a:endParaRPr lang="en-US" dirty="0"/>
          </a:p>
          <a:p>
            <a:r>
              <a:rPr lang="en-US" dirty="0"/>
              <a:t>Note to Leader: Before you answer any questions-Wrap up by asking participants to share what they will adopt as a better sleeping habit. </a:t>
            </a:r>
          </a:p>
          <a:p>
            <a:endParaRPr lang="en-US" dirty="0"/>
          </a:p>
          <a:p>
            <a:r>
              <a:rPr lang="en-US" dirty="0"/>
              <a:t>Evaluation</a:t>
            </a:r>
          </a:p>
          <a:p>
            <a:r>
              <a:rPr lang="en-US" dirty="0"/>
              <a:t>Pass out the evaluation and ask participants to complete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12/19/24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8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674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>
            <a:spLocks noGrp="1"/>
          </p:cNvSpPr>
          <p:nvPr>
            <p:ph type="title" idx="4294967295"/>
          </p:nvPr>
        </p:nvSpPr>
        <p:spPr>
          <a:xfrm>
            <a:off x="8008583" y="3530482"/>
            <a:ext cx="8919999" cy="2651918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9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999" b="0" i="0" u="none" strike="noStrike" kern="1200" cap="none" spc="1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orum"/>
                <a:ea typeface="Forum"/>
                <a:cs typeface="Forum"/>
                <a:sym typeface="Forum"/>
              </a:rPr>
              <a:t>The Importance of Sleep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918" y="0"/>
            <a:ext cx="6621937" cy="10287000"/>
            <a:chOff x="0" y="0"/>
            <a:chExt cx="5108702" cy="793623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108702" cy="7936230"/>
            </a:xfrm>
            <a:custGeom>
              <a:avLst/>
              <a:gdLst/>
              <a:ahLst/>
              <a:cxnLst/>
              <a:rect l="l" t="t" r="r" b="b"/>
              <a:pathLst>
                <a:path w="5108702" h="7936230">
                  <a:moveTo>
                    <a:pt x="5108702" y="3192939"/>
                  </a:moveTo>
                  <a:lnTo>
                    <a:pt x="5108702" y="4743133"/>
                  </a:lnTo>
                  <a:cubicBezTo>
                    <a:pt x="5108702" y="6506528"/>
                    <a:pt x="3965067" y="7936071"/>
                    <a:pt x="2554351" y="7936071"/>
                  </a:cubicBezTo>
                  <a:cubicBezTo>
                    <a:pt x="1143635" y="7936230"/>
                    <a:pt x="0" y="6506687"/>
                    <a:pt x="0" y="4743133"/>
                  </a:cubicBezTo>
                  <a:lnTo>
                    <a:pt x="0" y="3192939"/>
                  </a:lnTo>
                  <a:cubicBezTo>
                    <a:pt x="0" y="1429544"/>
                    <a:pt x="1143635" y="0"/>
                    <a:pt x="2554351" y="0"/>
                  </a:cubicBezTo>
                  <a:cubicBezTo>
                    <a:pt x="3965067" y="0"/>
                    <a:pt x="5108702" y="1429544"/>
                    <a:pt x="5108702" y="3192939"/>
                  </a:cubicBezTo>
                  <a:close/>
                </a:path>
              </a:pathLst>
            </a:custGeom>
            <a:blipFill>
              <a:blip r:embed="rId3"/>
              <a:stretch>
                <a:fillRect l="-41444" t="-1475" r="-93979"/>
              </a:stretch>
            </a:blipFill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7" name="Freeform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6622855" cy="10287000"/>
          </a:xfrm>
          <a:custGeom>
            <a:avLst/>
            <a:gdLst/>
            <a:ahLst/>
            <a:cxnLst/>
            <a:rect l="l" t="t" r="r" b="b"/>
            <a:pathLst>
              <a:path w="6622855" h="10287000">
                <a:moveTo>
                  <a:pt x="0" y="0"/>
                </a:moveTo>
                <a:lnTo>
                  <a:pt x="6622855" y="0"/>
                </a:lnTo>
                <a:lnTo>
                  <a:pt x="6622855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66348" r="-66348"/>
            </a:stretch>
          </a:blipFill>
        </p:spPr>
        <p:txBody>
          <a:bodyPr/>
          <a:lstStyle/>
          <a:p>
            <a:endParaRPr lang="en-US" dirty="0"/>
          </a:p>
        </p:txBody>
      </p:sp>
      <p:pic>
        <p:nvPicPr>
          <p:cNvPr id="11" name="Picture 10" descr="University of Arkansas System Division of Agriculture Research and Extension logo">
            <a:extLst>
              <a:ext uri="{FF2B5EF4-FFF2-40B4-BE49-F238E27FC236}">
                <a16:creationId xmlns:a16="http://schemas.microsoft.com/office/drawing/2014/main" id="{6CA415A6-02B3-6952-202C-096D2F471A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9000" y="7810500"/>
            <a:ext cx="3246611" cy="186537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674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486400" y="186914"/>
            <a:ext cx="3304048" cy="3186340"/>
            <a:chOff x="0" y="0"/>
            <a:chExt cx="6350000" cy="6350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5080000" y="6350000"/>
                  </a:moveTo>
                  <a:lnTo>
                    <a:pt x="1270000" y="6350000"/>
                  </a:lnTo>
                  <a:cubicBezTo>
                    <a:pt x="568960" y="6350000"/>
                    <a:pt x="0" y="5781040"/>
                    <a:pt x="0" y="5080000"/>
                  </a:cubicBezTo>
                  <a:lnTo>
                    <a:pt x="0" y="1270000"/>
                  </a:lnTo>
                  <a:cubicBezTo>
                    <a:pt x="0" y="568960"/>
                    <a:pt x="568960" y="0"/>
                    <a:pt x="1270000" y="0"/>
                  </a:cubicBezTo>
                  <a:lnTo>
                    <a:pt x="5080000" y="0"/>
                  </a:lnTo>
                  <a:cubicBezTo>
                    <a:pt x="5781040" y="0"/>
                    <a:pt x="6350000" y="568960"/>
                    <a:pt x="6350000" y="1270000"/>
                  </a:cubicBezTo>
                  <a:lnTo>
                    <a:pt x="6350000" y="5080000"/>
                  </a:lnTo>
                  <a:cubicBezTo>
                    <a:pt x="6350000" y="5781040"/>
                    <a:pt x="5781040" y="6350000"/>
                    <a:pt x="5080000" y="6350000"/>
                  </a:cubicBezTo>
                  <a:close/>
                </a:path>
              </a:pathLst>
            </a:custGeom>
            <a:blipFill>
              <a:blip r:embed="rId3"/>
              <a:stretch>
                <a:fillRect l="-25000" r="-25000"/>
              </a:stretch>
            </a:blipFill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4" name="Group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486400" y="3767726"/>
            <a:ext cx="3304048" cy="2961503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5080000" y="6350000"/>
                  </a:moveTo>
                  <a:lnTo>
                    <a:pt x="1270000" y="6350000"/>
                  </a:lnTo>
                  <a:cubicBezTo>
                    <a:pt x="568960" y="6350000"/>
                    <a:pt x="0" y="5781040"/>
                    <a:pt x="0" y="5080000"/>
                  </a:cubicBezTo>
                  <a:lnTo>
                    <a:pt x="0" y="1270000"/>
                  </a:lnTo>
                  <a:cubicBezTo>
                    <a:pt x="0" y="568960"/>
                    <a:pt x="568960" y="0"/>
                    <a:pt x="1270000" y="0"/>
                  </a:cubicBezTo>
                  <a:lnTo>
                    <a:pt x="5080000" y="0"/>
                  </a:lnTo>
                  <a:cubicBezTo>
                    <a:pt x="5781040" y="0"/>
                    <a:pt x="6350000" y="568960"/>
                    <a:pt x="6350000" y="1270000"/>
                  </a:cubicBezTo>
                  <a:lnTo>
                    <a:pt x="6350000" y="5080000"/>
                  </a:lnTo>
                  <a:cubicBezTo>
                    <a:pt x="6350000" y="5781040"/>
                    <a:pt x="5781040" y="6350000"/>
                    <a:pt x="5080000" y="6350000"/>
                  </a:cubicBezTo>
                  <a:close/>
                </a:path>
              </a:pathLst>
            </a:custGeom>
            <a:blipFill>
              <a:blip r:embed="rId4"/>
              <a:stretch>
                <a:fillRect l="-24953" r="-24953"/>
              </a:stretch>
            </a:blipFill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6" name="Group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486400" y="7123688"/>
            <a:ext cx="2999248" cy="2961509"/>
            <a:chOff x="0" y="0"/>
            <a:chExt cx="6350000" cy="6350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5080000" y="6350000"/>
                  </a:moveTo>
                  <a:lnTo>
                    <a:pt x="1270000" y="6350000"/>
                  </a:lnTo>
                  <a:cubicBezTo>
                    <a:pt x="568960" y="6350000"/>
                    <a:pt x="0" y="5781040"/>
                    <a:pt x="0" y="5080000"/>
                  </a:cubicBezTo>
                  <a:lnTo>
                    <a:pt x="0" y="1270000"/>
                  </a:lnTo>
                  <a:cubicBezTo>
                    <a:pt x="0" y="568960"/>
                    <a:pt x="568960" y="0"/>
                    <a:pt x="1270000" y="0"/>
                  </a:cubicBezTo>
                  <a:lnTo>
                    <a:pt x="5080000" y="0"/>
                  </a:lnTo>
                  <a:cubicBezTo>
                    <a:pt x="5781040" y="0"/>
                    <a:pt x="6350000" y="568960"/>
                    <a:pt x="6350000" y="1270000"/>
                  </a:cubicBezTo>
                  <a:lnTo>
                    <a:pt x="6350000" y="5080000"/>
                  </a:lnTo>
                  <a:cubicBezTo>
                    <a:pt x="6350000" y="5781040"/>
                    <a:pt x="5781040" y="6350000"/>
                    <a:pt x="5080000" y="6350000"/>
                  </a:cubicBezTo>
                  <a:close/>
                </a:path>
              </a:pathLst>
            </a:custGeom>
            <a:blipFill>
              <a:blip r:embed="rId5"/>
              <a:stretch>
                <a:fillRect l="-25000" r="-25000"/>
              </a:stretch>
            </a:blipFill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9" name="TextBox 9"/>
          <p:cNvSpPr txBox="1">
            <a:spLocks noGrp="1"/>
          </p:cNvSpPr>
          <p:nvPr>
            <p:ph type="title" idx="4294967295"/>
          </p:nvPr>
        </p:nvSpPr>
        <p:spPr>
          <a:xfrm>
            <a:off x="685800" y="755986"/>
            <a:ext cx="4191000" cy="232999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47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-63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orum"/>
                <a:ea typeface="Forum"/>
                <a:cs typeface="Forum"/>
                <a:sym typeface="Forum"/>
              </a:rPr>
              <a:t>Objectives:</a:t>
            </a:r>
          </a:p>
          <a:p>
            <a:pPr marL="0" marR="0" lvl="0" indent="0" algn="l" defTabSz="914400" rtl="0" eaLnBrk="1" fontAlgn="auto" latinLnBrk="0" hangingPunct="1">
              <a:lnSpc>
                <a:spcPts val="447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-63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orum"/>
                <a:ea typeface="Forum"/>
                <a:cs typeface="Forum"/>
                <a:sym typeface="Forum"/>
              </a:rPr>
              <a:t>By the end of this lesson, participants will: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552384" y="1509523"/>
            <a:ext cx="4814616" cy="1717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443"/>
              </a:lnSpc>
              <a:spcBef>
                <a:spcPct val="0"/>
              </a:spcBef>
            </a:pPr>
            <a:r>
              <a:rPr lang="en-US" sz="4800" spc="-50" dirty="0">
                <a:solidFill>
                  <a:srgbClr val="FFFFFF"/>
                </a:solidFill>
                <a:latin typeface="Forum"/>
                <a:ea typeface="Forum"/>
                <a:cs typeface="Forum"/>
                <a:sym typeface="Forum"/>
              </a:rPr>
              <a:t>Understand why sleep is important for all ages.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552384" y="4284675"/>
            <a:ext cx="6665751" cy="17176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4443"/>
              </a:lnSpc>
              <a:spcBef>
                <a:spcPct val="0"/>
              </a:spcBef>
            </a:pPr>
            <a:r>
              <a:rPr lang="en-US" sz="4800" spc="-50" dirty="0">
                <a:solidFill>
                  <a:srgbClr val="FFFFFF"/>
                </a:solidFill>
                <a:latin typeface="Forum"/>
                <a:ea typeface="Forum"/>
                <a:cs typeface="Forum"/>
                <a:sym typeface="Forum"/>
              </a:rPr>
              <a:t>Identify the health and wellness benefits of adequate sleep.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552384" y="7294911"/>
            <a:ext cx="6440216" cy="17176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4443"/>
              </a:lnSpc>
              <a:spcBef>
                <a:spcPct val="0"/>
              </a:spcBef>
            </a:pPr>
            <a:r>
              <a:rPr lang="en-US" sz="4800" spc="-50" dirty="0">
                <a:solidFill>
                  <a:srgbClr val="FFFFFF"/>
                </a:solidFill>
                <a:latin typeface="Forum"/>
                <a:ea typeface="Forum"/>
                <a:cs typeface="Forum"/>
                <a:sym typeface="Forum"/>
              </a:rPr>
              <a:t>Learn practical tips to develop and maintain healthier sleeping habits.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674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>
            <a:spLocks noGrp="1"/>
          </p:cNvSpPr>
          <p:nvPr>
            <p:ph type="title" idx="4294967295"/>
          </p:nvPr>
        </p:nvSpPr>
        <p:spPr>
          <a:xfrm>
            <a:off x="1028700" y="4444365"/>
            <a:ext cx="16230600" cy="124587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008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-288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orum"/>
                <a:ea typeface="Forum"/>
                <a:cs typeface="Forum"/>
                <a:sym typeface="Forum"/>
              </a:rPr>
              <a:t>Group Discussion Activity</a:t>
            </a:r>
          </a:p>
        </p:txBody>
      </p:sp>
      <p:grpSp>
        <p:nvGrpSpPr>
          <p:cNvPr id="3" name="Group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4533478" y="6532478"/>
            <a:ext cx="3754522" cy="3754522"/>
            <a:chOff x="0" y="0"/>
            <a:chExt cx="5006029" cy="5006029"/>
          </a:xfrm>
        </p:grpSpPr>
        <p:grpSp>
          <p:nvGrpSpPr>
            <p:cNvPr id="4" name="Group 4"/>
            <p:cNvGrpSpPr/>
            <p:nvPr/>
          </p:nvGrpSpPr>
          <p:grpSpPr>
            <a:xfrm>
              <a:off x="2503014" y="2503014"/>
              <a:ext cx="1251507" cy="1251507"/>
              <a:chOff x="0" y="0"/>
              <a:chExt cx="1913890" cy="1913890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1913890" cy="1913890"/>
              </a:xfrm>
              <a:custGeom>
                <a:avLst/>
                <a:gdLst/>
                <a:ahLst/>
                <a:cxnLst/>
                <a:rect l="l" t="t" r="r" b="b"/>
                <a:pathLst>
                  <a:path w="1913890" h="1913890">
                    <a:moveTo>
                      <a:pt x="0" y="0"/>
                    </a:moveTo>
                    <a:lnTo>
                      <a:pt x="1913890" y="0"/>
                    </a:lnTo>
                    <a:lnTo>
                      <a:pt x="1913890" y="1913890"/>
                    </a:lnTo>
                    <a:lnTo>
                      <a:pt x="0" y="1913890"/>
                    </a:lnTo>
                    <a:close/>
                  </a:path>
                </a:pathLst>
              </a:custGeom>
              <a:solidFill>
                <a:srgbClr val="538EC1"/>
              </a:solidFill>
            </p:spPr>
            <p:txBody>
              <a:bodyPr/>
              <a:lstStyle/>
              <a:p>
                <a:endParaRPr lang="en-US" dirty="0"/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>
              <a:off x="2503014" y="1251507"/>
              <a:ext cx="1251507" cy="1251507"/>
              <a:chOff x="0" y="0"/>
              <a:chExt cx="1913890" cy="191389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1913890" cy="1913890"/>
              </a:xfrm>
              <a:custGeom>
                <a:avLst/>
                <a:gdLst/>
                <a:ahLst/>
                <a:cxnLst/>
                <a:rect l="l" t="t" r="r" b="b"/>
                <a:pathLst>
                  <a:path w="1913890" h="1913890">
                    <a:moveTo>
                      <a:pt x="0" y="0"/>
                    </a:moveTo>
                    <a:lnTo>
                      <a:pt x="1913890" y="0"/>
                    </a:lnTo>
                    <a:lnTo>
                      <a:pt x="1913890" y="1913890"/>
                    </a:lnTo>
                    <a:lnTo>
                      <a:pt x="0" y="1913890"/>
                    </a:lnTo>
                    <a:close/>
                  </a:path>
                </a:pathLst>
              </a:custGeom>
              <a:solidFill>
                <a:srgbClr val="538EC1"/>
              </a:solidFill>
            </p:spPr>
            <p:txBody>
              <a:bodyPr/>
              <a:lstStyle/>
              <a:p>
                <a:endParaRPr lang="en-US" dirty="0"/>
              </a:p>
            </p:txBody>
          </p:sp>
        </p:grpSp>
        <p:grpSp>
          <p:nvGrpSpPr>
            <p:cNvPr id="8" name="Group 8"/>
            <p:cNvGrpSpPr/>
            <p:nvPr/>
          </p:nvGrpSpPr>
          <p:grpSpPr>
            <a:xfrm>
              <a:off x="1251507" y="2503014"/>
              <a:ext cx="1251507" cy="1251507"/>
              <a:chOff x="0" y="0"/>
              <a:chExt cx="1913890" cy="191389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1913890" cy="1913890"/>
              </a:xfrm>
              <a:custGeom>
                <a:avLst/>
                <a:gdLst/>
                <a:ahLst/>
                <a:cxnLst/>
                <a:rect l="l" t="t" r="r" b="b"/>
                <a:pathLst>
                  <a:path w="1913890" h="1913890">
                    <a:moveTo>
                      <a:pt x="0" y="0"/>
                    </a:moveTo>
                    <a:lnTo>
                      <a:pt x="1913890" y="0"/>
                    </a:lnTo>
                    <a:lnTo>
                      <a:pt x="1913890" y="1913890"/>
                    </a:lnTo>
                    <a:lnTo>
                      <a:pt x="0" y="1913890"/>
                    </a:lnTo>
                    <a:close/>
                  </a:path>
                </a:pathLst>
              </a:custGeom>
              <a:solidFill>
                <a:srgbClr val="538EC1"/>
              </a:solidFill>
            </p:spPr>
            <p:txBody>
              <a:bodyPr/>
              <a:lstStyle/>
              <a:p>
                <a:endParaRPr lang="en-US" dirty="0"/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>
              <a:off x="3754522" y="3754522"/>
              <a:ext cx="1251507" cy="1251507"/>
              <a:chOff x="0" y="0"/>
              <a:chExt cx="1913890" cy="191389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1913890" cy="1913890"/>
              </a:xfrm>
              <a:custGeom>
                <a:avLst/>
                <a:gdLst/>
                <a:ahLst/>
                <a:cxnLst/>
                <a:rect l="l" t="t" r="r" b="b"/>
                <a:pathLst>
                  <a:path w="1913890" h="1913890">
                    <a:moveTo>
                      <a:pt x="0" y="0"/>
                    </a:moveTo>
                    <a:lnTo>
                      <a:pt x="1913890" y="0"/>
                    </a:lnTo>
                    <a:lnTo>
                      <a:pt x="1913890" y="1913890"/>
                    </a:lnTo>
                    <a:lnTo>
                      <a:pt x="0" y="1913890"/>
                    </a:lnTo>
                    <a:close/>
                  </a:path>
                </a:pathLst>
              </a:custGeom>
              <a:solidFill>
                <a:srgbClr val="538EC1"/>
              </a:solidFill>
            </p:spPr>
            <p:txBody>
              <a:bodyPr/>
              <a:lstStyle/>
              <a:p>
                <a:endParaRPr lang="en-US" dirty="0"/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3754522" y="2503014"/>
              <a:ext cx="1251507" cy="1251507"/>
              <a:chOff x="0" y="0"/>
              <a:chExt cx="1913890" cy="191389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1913890" cy="1913890"/>
              </a:xfrm>
              <a:custGeom>
                <a:avLst/>
                <a:gdLst/>
                <a:ahLst/>
                <a:cxnLst/>
                <a:rect l="l" t="t" r="r" b="b"/>
                <a:pathLst>
                  <a:path w="1913890" h="1913890">
                    <a:moveTo>
                      <a:pt x="0" y="0"/>
                    </a:moveTo>
                    <a:lnTo>
                      <a:pt x="1913890" y="0"/>
                    </a:lnTo>
                    <a:lnTo>
                      <a:pt x="1913890" y="1913890"/>
                    </a:lnTo>
                    <a:lnTo>
                      <a:pt x="0" y="1913890"/>
                    </a:lnTo>
                    <a:close/>
                  </a:path>
                </a:pathLst>
              </a:custGeom>
              <a:solidFill>
                <a:srgbClr val="538EC1"/>
              </a:solidFill>
            </p:spPr>
            <p:txBody>
              <a:bodyPr/>
              <a:lstStyle/>
              <a:p>
                <a:endParaRPr lang="en-US" dirty="0"/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>
              <a:off x="2503014" y="3754522"/>
              <a:ext cx="1251507" cy="1251507"/>
              <a:chOff x="0" y="0"/>
              <a:chExt cx="1913890" cy="1913890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1913890" cy="1913890"/>
              </a:xfrm>
              <a:custGeom>
                <a:avLst/>
                <a:gdLst/>
                <a:ahLst/>
                <a:cxnLst/>
                <a:rect l="l" t="t" r="r" b="b"/>
                <a:pathLst>
                  <a:path w="1913890" h="1913890">
                    <a:moveTo>
                      <a:pt x="0" y="0"/>
                    </a:moveTo>
                    <a:lnTo>
                      <a:pt x="1913890" y="0"/>
                    </a:lnTo>
                    <a:lnTo>
                      <a:pt x="1913890" y="1913890"/>
                    </a:lnTo>
                    <a:lnTo>
                      <a:pt x="0" y="1913890"/>
                    </a:lnTo>
                    <a:close/>
                  </a:path>
                </a:pathLst>
              </a:custGeom>
              <a:solidFill>
                <a:srgbClr val="538EC1"/>
              </a:solidFill>
            </p:spPr>
            <p:txBody>
              <a:bodyPr/>
              <a:lstStyle/>
              <a:p>
                <a:endParaRPr lang="en-US" dirty="0"/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3754522" y="1251507"/>
              <a:ext cx="1251507" cy="1251507"/>
              <a:chOff x="0" y="0"/>
              <a:chExt cx="1913890" cy="1913890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1913890" cy="1913890"/>
              </a:xfrm>
              <a:custGeom>
                <a:avLst/>
                <a:gdLst/>
                <a:ahLst/>
                <a:cxnLst/>
                <a:rect l="l" t="t" r="r" b="b"/>
                <a:pathLst>
                  <a:path w="1913890" h="1913890">
                    <a:moveTo>
                      <a:pt x="0" y="0"/>
                    </a:moveTo>
                    <a:lnTo>
                      <a:pt x="1913890" y="0"/>
                    </a:lnTo>
                    <a:lnTo>
                      <a:pt x="1913890" y="1913890"/>
                    </a:lnTo>
                    <a:lnTo>
                      <a:pt x="0" y="1913890"/>
                    </a:lnTo>
                    <a:close/>
                  </a:path>
                </a:pathLst>
              </a:custGeom>
              <a:solidFill>
                <a:srgbClr val="538EC1"/>
              </a:solidFill>
            </p:spPr>
            <p:txBody>
              <a:bodyPr/>
              <a:lstStyle/>
              <a:p>
                <a:endParaRPr lang="en-US" dirty="0"/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1251507" y="3754522"/>
              <a:ext cx="1251507" cy="1251507"/>
              <a:chOff x="0" y="0"/>
              <a:chExt cx="1913890" cy="191389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1913890" cy="1913890"/>
              </a:xfrm>
              <a:custGeom>
                <a:avLst/>
                <a:gdLst/>
                <a:ahLst/>
                <a:cxnLst/>
                <a:rect l="l" t="t" r="r" b="b"/>
                <a:pathLst>
                  <a:path w="1913890" h="1913890">
                    <a:moveTo>
                      <a:pt x="0" y="0"/>
                    </a:moveTo>
                    <a:lnTo>
                      <a:pt x="1913890" y="0"/>
                    </a:lnTo>
                    <a:lnTo>
                      <a:pt x="1913890" y="1913890"/>
                    </a:lnTo>
                    <a:lnTo>
                      <a:pt x="0" y="1913890"/>
                    </a:lnTo>
                    <a:close/>
                  </a:path>
                </a:pathLst>
              </a:custGeom>
              <a:solidFill>
                <a:srgbClr val="538EC1"/>
              </a:solidFill>
            </p:spPr>
            <p:txBody>
              <a:bodyPr/>
              <a:lstStyle/>
              <a:p>
                <a:endParaRPr lang="en-US" dirty="0"/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3754522" y="0"/>
              <a:ext cx="1251507" cy="1251507"/>
              <a:chOff x="0" y="0"/>
              <a:chExt cx="1913890" cy="1913890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1913890" cy="1913890"/>
              </a:xfrm>
              <a:custGeom>
                <a:avLst/>
                <a:gdLst/>
                <a:ahLst/>
                <a:cxnLst/>
                <a:rect l="l" t="t" r="r" b="b"/>
                <a:pathLst>
                  <a:path w="1913890" h="1913890">
                    <a:moveTo>
                      <a:pt x="0" y="0"/>
                    </a:moveTo>
                    <a:lnTo>
                      <a:pt x="1913890" y="0"/>
                    </a:lnTo>
                    <a:lnTo>
                      <a:pt x="1913890" y="1913890"/>
                    </a:lnTo>
                    <a:lnTo>
                      <a:pt x="0" y="1913890"/>
                    </a:lnTo>
                    <a:close/>
                  </a:path>
                </a:pathLst>
              </a:custGeom>
              <a:solidFill>
                <a:srgbClr val="538EC1"/>
              </a:solidFill>
            </p:spPr>
            <p:txBody>
              <a:bodyPr/>
              <a:lstStyle/>
              <a:p>
                <a:endParaRPr lang="en-US" dirty="0"/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0" y="3754522"/>
              <a:ext cx="1251507" cy="1251507"/>
              <a:chOff x="0" y="0"/>
              <a:chExt cx="1913890" cy="1913890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0" y="0"/>
                <a:ext cx="1913890" cy="1913890"/>
              </a:xfrm>
              <a:custGeom>
                <a:avLst/>
                <a:gdLst/>
                <a:ahLst/>
                <a:cxnLst/>
                <a:rect l="l" t="t" r="r" b="b"/>
                <a:pathLst>
                  <a:path w="1913890" h="1913890">
                    <a:moveTo>
                      <a:pt x="0" y="0"/>
                    </a:moveTo>
                    <a:lnTo>
                      <a:pt x="1913890" y="0"/>
                    </a:lnTo>
                    <a:lnTo>
                      <a:pt x="1913890" y="1913890"/>
                    </a:lnTo>
                    <a:lnTo>
                      <a:pt x="0" y="1913890"/>
                    </a:lnTo>
                    <a:close/>
                  </a:path>
                </a:pathLst>
              </a:custGeom>
              <a:solidFill>
                <a:srgbClr val="538EC1"/>
              </a:solidFill>
            </p:spPr>
            <p:txBody>
              <a:bodyPr/>
              <a:lstStyle/>
              <a:p>
                <a:endParaRPr lang="en-US" dirty="0"/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2503014" y="1251507"/>
              <a:ext cx="1251507" cy="1251507"/>
              <a:chOff x="0" y="0"/>
              <a:chExt cx="1913890" cy="1913890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1913890" cy="1913890"/>
              </a:xfrm>
              <a:custGeom>
                <a:avLst/>
                <a:gdLst/>
                <a:ahLst/>
                <a:cxnLst/>
                <a:rect l="l" t="t" r="r" b="b"/>
                <a:pathLst>
                  <a:path w="1913890" h="1913890">
                    <a:moveTo>
                      <a:pt x="0" y="0"/>
                    </a:moveTo>
                    <a:lnTo>
                      <a:pt x="1913890" y="0"/>
                    </a:lnTo>
                    <a:lnTo>
                      <a:pt x="1913890" y="1913890"/>
                    </a:lnTo>
                    <a:lnTo>
                      <a:pt x="0" y="1913890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</p:spPr>
            <p:txBody>
              <a:bodyPr/>
              <a:lstStyle/>
              <a:p>
                <a:endParaRPr lang="en-US" dirty="0"/>
              </a:p>
            </p:txBody>
          </p:sp>
        </p:grpSp>
      </p:grpSp>
      <p:grpSp>
        <p:nvGrpSpPr>
          <p:cNvPr id="26" name="Group 2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-10800000">
            <a:off x="0" y="0"/>
            <a:ext cx="3754522" cy="3754522"/>
            <a:chOff x="0" y="0"/>
            <a:chExt cx="5006029" cy="5006029"/>
          </a:xfrm>
        </p:grpSpPr>
        <p:grpSp>
          <p:nvGrpSpPr>
            <p:cNvPr id="27" name="Group 27"/>
            <p:cNvGrpSpPr/>
            <p:nvPr/>
          </p:nvGrpSpPr>
          <p:grpSpPr>
            <a:xfrm>
              <a:off x="2503014" y="2503014"/>
              <a:ext cx="1251507" cy="1251507"/>
              <a:chOff x="0" y="0"/>
              <a:chExt cx="1913890" cy="1913890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1913890" cy="1913890"/>
              </a:xfrm>
              <a:custGeom>
                <a:avLst/>
                <a:gdLst/>
                <a:ahLst/>
                <a:cxnLst/>
                <a:rect l="l" t="t" r="r" b="b"/>
                <a:pathLst>
                  <a:path w="1913890" h="1913890">
                    <a:moveTo>
                      <a:pt x="0" y="0"/>
                    </a:moveTo>
                    <a:lnTo>
                      <a:pt x="1913890" y="0"/>
                    </a:lnTo>
                    <a:lnTo>
                      <a:pt x="1913890" y="1913890"/>
                    </a:lnTo>
                    <a:lnTo>
                      <a:pt x="0" y="1913890"/>
                    </a:lnTo>
                    <a:close/>
                  </a:path>
                </a:pathLst>
              </a:custGeom>
              <a:solidFill>
                <a:srgbClr val="538EC1"/>
              </a:solidFill>
            </p:spPr>
            <p:txBody>
              <a:bodyPr/>
              <a:lstStyle/>
              <a:p>
                <a:endParaRPr lang="en-US" dirty="0"/>
              </a:p>
            </p:txBody>
          </p:sp>
        </p:grpSp>
        <p:grpSp>
          <p:nvGrpSpPr>
            <p:cNvPr id="29" name="Group 29"/>
            <p:cNvGrpSpPr/>
            <p:nvPr/>
          </p:nvGrpSpPr>
          <p:grpSpPr>
            <a:xfrm>
              <a:off x="2503014" y="1251507"/>
              <a:ext cx="1251507" cy="1251507"/>
              <a:chOff x="0" y="0"/>
              <a:chExt cx="1913890" cy="1913890"/>
            </a:xfrm>
          </p:grpSpPr>
          <p:sp>
            <p:nvSpPr>
              <p:cNvPr id="30" name="Freeform 30"/>
              <p:cNvSpPr/>
              <p:nvPr/>
            </p:nvSpPr>
            <p:spPr>
              <a:xfrm>
                <a:off x="0" y="0"/>
                <a:ext cx="1913890" cy="1913890"/>
              </a:xfrm>
              <a:custGeom>
                <a:avLst/>
                <a:gdLst/>
                <a:ahLst/>
                <a:cxnLst/>
                <a:rect l="l" t="t" r="r" b="b"/>
                <a:pathLst>
                  <a:path w="1913890" h="1913890">
                    <a:moveTo>
                      <a:pt x="0" y="0"/>
                    </a:moveTo>
                    <a:lnTo>
                      <a:pt x="1913890" y="0"/>
                    </a:lnTo>
                    <a:lnTo>
                      <a:pt x="1913890" y="1913890"/>
                    </a:lnTo>
                    <a:lnTo>
                      <a:pt x="0" y="1913890"/>
                    </a:lnTo>
                    <a:close/>
                  </a:path>
                </a:pathLst>
              </a:custGeom>
              <a:solidFill>
                <a:srgbClr val="538EC1"/>
              </a:solidFill>
            </p:spPr>
            <p:txBody>
              <a:bodyPr/>
              <a:lstStyle/>
              <a:p>
                <a:endParaRPr lang="en-US" dirty="0"/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1251507" y="2503014"/>
              <a:ext cx="1251507" cy="1251507"/>
              <a:chOff x="0" y="0"/>
              <a:chExt cx="1913890" cy="1913890"/>
            </a:xfrm>
          </p:grpSpPr>
          <p:sp>
            <p:nvSpPr>
              <p:cNvPr id="32" name="Freeform 32"/>
              <p:cNvSpPr/>
              <p:nvPr/>
            </p:nvSpPr>
            <p:spPr>
              <a:xfrm>
                <a:off x="0" y="0"/>
                <a:ext cx="1913890" cy="1913890"/>
              </a:xfrm>
              <a:custGeom>
                <a:avLst/>
                <a:gdLst/>
                <a:ahLst/>
                <a:cxnLst/>
                <a:rect l="l" t="t" r="r" b="b"/>
                <a:pathLst>
                  <a:path w="1913890" h="1913890">
                    <a:moveTo>
                      <a:pt x="0" y="0"/>
                    </a:moveTo>
                    <a:lnTo>
                      <a:pt x="1913890" y="0"/>
                    </a:lnTo>
                    <a:lnTo>
                      <a:pt x="1913890" y="1913890"/>
                    </a:lnTo>
                    <a:lnTo>
                      <a:pt x="0" y="1913890"/>
                    </a:lnTo>
                    <a:close/>
                  </a:path>
                </a:pathLst>
              </a:custGeom>
              <a:solidFill>
                <a:srgbClr val="538EC1"/>
              </a:solidFill>
            </p:spPr>
            <p:txBody>
              <a:bodyPr/>
              <a:lstStyle/>
              <a:p>
                <a:endParaRPr lang="en-US" dirty="0"/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>
              <a:off x="3754522" y="3754522"/>
              <a:ext cx="1251507" cy="1251507"/>
              <a:chOff x="0" y="0"/>
              <a:chExt cx="1913890" cy="1913890"/>
            </a:xfrm>
          </p:grpSpPr>
          <p:sp>
            <p:nvSpPr>
              <p:cNvPr id="34" name="Freeform 34"/>
              <p:cNvSpPr/>
              <p:nvPr/>
            </p:nvSpPr>
            <p:spPr>
              <a:xfrm>
                <a:off x="0" y="0"/>
                <a:ext cx="1913890" cy="1913890"/>
              </a:xfrm>
              <a:custGeom>
                <a:avLst/>
                <a:gdLst/>
                <a:ahLst/>
                <a:cxnLst/>
                <a:rect l="l" t="t" r="r" b="b"/>
                <a:pathLst>
                  <a:path w="1913890" h="1913890">
                    <a:moveTo>
                      <a:pt x="0" y="0"/>
                    </a:moveTo>
                    <a:lnTo>
                      <a:pt x="1913890" y="0"/>
                    </a:lnTo>
                    <a:lnTo>
                      <a:pt x="1913890" y="1913890"/>
                    </a:lnTo>
                    <a:lnTo>
                      <a:pt x="0" y="1913890"/>
                    </a:lnTo>
                    <a:close/>
                  </a:path>
                </a:pathLst>
              </a:custGeom>
              <a:solidFill>
                <a:srgbClr val="538EC1"/>
              </a:solidFill>
            </p:spPr>
            <p:txBody>
              <a:bodyPr/>
              <a:lstStyle/>
              <a:p>
                <a:endParaRPr lang="en-US" dirty="0"/>
              </a:p>
            </p:txBody>
          </p:sp>
        </p:grpSp>
        <p:grpSp>
          <p:nvGrpSpPr>
            <p:cNvPr id="35" name="Group 35"/>
            <p:cNvGrpSpPr/>
            <p:nvPr/>
          </p:nvGrpSpPr>
          <p:grpSpPr>
            <a:xfrm>
              <a:off x="3754522" y="2503014"/>
              <a:ext cx="1251507" cy="1251507"/>
              <a:chOff x="0" y="0"/>
              <a:chExt cx="1913890" cy="1913890"/>
            </a:xfrm>
          </p:grpSpPr>
          <p:sp>
            <p:nvSpPr>
              <p:cNvPr id="36" name="Freeform 36"/>
              <p:cNvSpPr/>
              <p:nvPr/>
            </p:nvSpPr>
            <p:spPr>
              <a:xfrm>
                <a:off x="0" y="0"/>
                <a:ext cx="1913890" cy="1913890"/>
              </a:xfrm>
              <a:custGeom>
                <a:avLst/>
                <a:gdLst/>
                <a:ahLst/>
                <a:cxnLst/>
                <a:rect l="l" t="t" r="r" b="b"/>
                <a:pathLst>
                  <a:path w="1913890" h="1913890">
                    <a:moveTo>
                      <a:pt x="0" y="0"/>
                    </a:moveTo>
                    <a:lnTo>
                      <a:pt x="1913890" y="0"/>
                    </a:lnTo>
                    <a:lnTo>
                      <a:pt x="1913890" y="1913890"/>
                    </a:lnTo>
                    <a:lnTo>
                      <a:pt x="0" y="1913890"/>
                    </a:lnTo>
                    <a:close/>
                  </a:path>
                </a:pathLst>
              </a:custGeom>
              <a:solidFill>
                <a:srgbClr val="538EC1"/>
              </a:solidFill>
            </p:spPr>
            <p:txBody>
              <a:bodyPr/>
              <a:lstStyle/>
              <a:p>
                <a:endParaRPr lang="en-US" dirty="0"/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2503014" y="3754522"/>
              <a:ext cx="1251507" cy="1251507"/>
              <a:chOff x="0" y="0"/>
              <a:chExt cx="1913890" cy="1913890"/>
            </a:xfrm>
          </p:grpSpPr>
          <p:sp>
            <p:nvSpPr>
              <p:cNvPr id="38" name="Freeform 38"/>
              <p:cNvSpPr/>
              <p:nvPr/>
            </p:nvSpPr>
            <p:spPr>
              <a:xfrm>
                <a:off x="0" y="0"/>
                <a:ext cx="1913890" cy="1913890"/>
              </a:xfrm>
              <a:custGeom>
                <a:avLst/>
                <a:gdLst/>
                <a:ahLst/>
                <a:cxnLst/>
                <a:rect l="l" t="t" r="r" b="b"/>
                <a:pathLst>
                  <a:path w="1913890" h="1913890">
                    <a:moveTo>
                      <a:pt x="0" y="0"/>
                    </a:moveTo>
                    <a:lnTo>
                      <a:pt x="1913890" y="0"/>
                    </a:lnTo>
                    <a:lnTo>
                      <a:pt x="1913890" y="1913890"/>
                    </a:lnTo>
                    <a:lnTo>
                      <a:pt x="0" y="1913890"/>
                    </a:lnTo>
                    <a:close/>
                  </a:path>
                </a:pathLst>
              </a:custGeom>
              <a:solidFill>
                <a:srgbClr val="538EC1"/>
              </a:solidFill>
            </p:spPr>
            <p:txBody>
              <a:bodyPr/>
              <a:lstStyle/>
              <a:p>
                <a:endParaRPr lang="en-US" dirty="0"/>
              </a:p>
            </p:txBody>
          </p:sp>
        </p:grpSp>
        <p:grpSp>
          <p:nvGrpSpPr>
            <p:cNvPr id="39" name="Group 39"/>
            <p:cNvGrpSpPr/>
            <p:nvPr/>
          </p:nvGrpSpPr>
          <p:grpSpPr>
            <a:xfrm>
              <a:off x="3754522" y="1251507"/>
              <a:ext cx="1251507" cy="1251507"/>
              <a:chOff x="0" y="0"/>
              <a:chExt cx="1913890" cy="1913890"/>
            </a:xfrm>
          </p:grpSpPr>
          <p:sp>
            <p:nvSpPr>
              <p:cNvPr id="40" name="Freeform 40"/>
              <p:cNvSpPr/>
              <p:nvPr/>
            </p:nvSpPr>
            <p:spPr>
              <a:xfrm>
                <a:off x="0" y="0"/>
                <a:ext cx="1913890" cy="1913890"/>
              </a:xfrm>
              <a:custGeom>
                <a:avLst/>
                <a:gdLst/>
                <a:ahLst/>
                <a:cxnLst/>
                <a:rect l="l" t="t" r="r" b="b"/>
                <a:pathLst>
                  <a:path w="1913890" h="1913890">
                    <a:moveTo>
                      <a:pt x="0" y="0"/>
                    </a:moveTo>
                    <a:lnTo>
                      <a:pt x="1913890" y="0"/>
                    </a:lnTo>
                    <a:lnTo>
                      <a:pt x="1913890" y="1913890"/>
                    </a:lnTo>
                    <a:lnTo>
                      <a:pt x="0" y="1913890"/>
                    </a:lnTo>
                    <a:close/>
                  </a:path>
                </a:pathLst>
              </a:custGeom>
              <a:solidFill>
                <a:srgbClr val="538EC1"/>
              </a:solidFill>
            </p:spPr>
            <p:txBody>
              <a:bodyPr/>
              <a:lstStyle/>
              <a:p>
                <a:endParaRPr lang="en-US" dirty="0"/>
              </a:p>
            </p:txBody>
          </p:sp>
        </p:grpSp>
        <p:grpSp>
          <p:nvGrpSpPr>
            <p:cNvPr id="41" name="Group 41"/>
            <p:cNvGrpSpPr/>
            <p:nvPr/>
          </p:nvGrpSpPr>
          <p:grpSpPr>
            <a:xfrm>
              <a:off x="1251507" y="3754522"/>
              <a:ext cx="1251507" cy="1251507"/>
              <a:chOff x="0" y="0"/>
              <a:chExt cx="1913890" cy="1913890"/>
            </a:xfrm>
          </p:grpSpPr>
          <p:sp>
            <p:nvSpPr>
              <p:cNvPr id="42" name="Freeform 42"/>
              <p:cNvSpPr/>
              <p:nvPr/>
            </p:nvSpPr>
            <p:spPr>
              <a:xfrm>
                <a:off x="0" y="0"/>
                <a:ext cx="1913890" cy="1913890"/>
              </a:xfrm>
              <a:custGeom>
                <a:avLst/>
                <a:gdLst/>
                <a:ahLst/>
                <a:cxnLst/>
                <a:rect l="l" t="t" r="r" b="b"/>
                <a:pathLst>
                  <a:path w="1913890" h="1913890">
                    <a:moveTo>
                      <a:pt x="0" y="0"/>
                    </a:moveTo>
                    <a:lnTo>
                      <a:pt x="1913890" y="0"/>
                    </a:lnTo>
                    <a:lnTo>
                      <a:pt x="1913890" y="1913890"/>
                    </a:lnTo>
                    <a:lnTo>
                      <a:pt x="0" y="1913890"/>
                    </a:lnTo>
                    <a:close/>
                  </a:path>
                </a:pathLst>
              </a:custGeom>
              <a:solidFill>
                <a:srgbClr val="538EC1"/>
              </a:solidFill>
            </p:spPr>
            <p:txBody>
              <a:bodyPr/>
              <a:lstStyle/>
              <a:p>
                <a:endParaRPr lang="en-US" dirty="0"/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3754522" y="0"/>
              <a:ext cx="1251507" cy="1251507"/>
              <a:chOff x="0" y="0"/>
              <a:chExt cx="1913890" cy="1913890"/>
            </a:xfrm>
          </p:grpSpPr>
          <p:sp>
            <p:nvSpPr>
              <p:cNvPr id="44" name="Freeform 44"/>
              <p:cNvSpPr/>
              <p:nvPr/>
            </p:nvSpPr>
            <p:spPr>
              <a:xfrm>
                <a:off x="0" y="0"/>
                <a:ext cx="1913890" cy="1913890"/>
              </a:xfrm>
              <a:custGeom>
                <a:avLst/>
                <a:gdLst/>
                <a:ahLst/>
                <a:cxnLst/>
                <a:rect l="l" t="t" r="r" b="b"/>
                <a:pathLst>
                  <a:path w="1913890" h="1913890">
                    <a:moveTo>
                      <a:pt x="0" y="0"/>
                    </a:moveTo>
                    <a:lnTo>
                      <a:pt x="1913890" y="0"/>
                    </a:lnTo>
                    <a:lnTo>
                      <a:pt x="1913890" y="1913890"/>
                    </a:lnTo>
                    <a:lnTo>
                      <a:pt x="0" y="1913890"/>
                    </a:lnTo>
                    <a:close/>
                  </a:path>
                </a:pathLst>
              </a:custGeom>
              <a:solidFill>
                <a:srgbClr val="538EC1"/>
              </a:solidFill>
            </p:spPr>
            <p:txBody>
              <a:bodyPr/>
              <a:lstStyle/>
              <a:p>
                <a:endParaRPr lang="en-US" dirty="0"/>
              </a:p>
            </p:txBody>
          </p:sp>
        </p:grpSp>
        <p:grpSp>
          <p:nvGrpSpPr>
            <p:cNvPr id="45" name="Group 45"/>
            <p:cNvGrpSpPr/>
            <p:nvPr/>
          </p:nvGrpSpPr>
          <p:grpSpPr>
            <a:xfrm>
              <a:off x="0" y="3754522"/>
              <a:ext cx="1251507" cy="1251507"/>
              <a:chOff x="0" y="0"/>
              <a:chExt cx="1913890" cy="1913890"/>
            </a:xfrm>
          </p:grpSpPr>
          <p:sp>
            <p:nvSpPr>
              <p:cNvPr id="46" name="Freeform 46"/>
              <p:cNvSpPr/>
              <p:nvPr/>
            </p:nvSpPr>
            <p:spPr>
              <a:xfrm>
                <a:off x="0" y="0"/>
                <a:ext cx="1913890" cy="1913890"/>
              </a:xfrm>
              <a:custGeom>
                <a:avLst/>
                <a:gdLst/>
                <a:ahLst/>
                <a:cxnLst/>
                <a:rect l="l" t="t" r="r" b="b"/>
                <a:pathLst>
                  <a:path w="1913890" h="1913890">
                    <a:moveTo>
                      <a:pt x="0" y="0"/>
                    </a:moveTo>
                    <a:lnTo>
                      <a:pt x="1913890" y="0"/>
                    </a:lnTo>
                    <a:lnTo>
                      <a:pt x="1913890" y="1913890"/>
                    </a:lnTo>
                    <a:lnTo>
                      <a:pt x="0" y="1913890"/>
                    </a:lnTo>
                    <a:close/>
                  </a:path>
                </a:pathLst>
              </a:custGeom>
              <a:solidFill>
                <a:srgbClr val="538EC1"/>
              </a:solidFill>
            </p:spPr>
            <p:txBody>
              <a:bodyPr/>
              <a:lstStyle/>
              <a:p>
                <a:endParaRPr lang="en-US" dirty="0"/>
              </a:p>
            </p:txBody>
          </p:sp>
        </p:grpSp>
        <p:grpSp>
          <p:nvGrpSpPr>
            <p:cNvPr id="47" name="Group 47"/>
            <p:cNvGrpSpPr/>
            <p:nvPr/>
          </p:nvGrpSpPr>
          <p:grpSpPr>
            <a:xfrm>
              <a:off x="2503014" y="1251507"/>
              <a:ext cx="1251507" cy="1251507"/>
              <a:chOff x="0" y="0"/>
              <a:chExt cx="1913890" cy="1913890"/>
            </a:xfrm>
          </p:grpSpPr>
          <p:sp>
            <p:nvSpPr>
              <p:cNvPr id="48" name="Freeform 48"/>
              <p:cNvSpPr/>
              <p:nvPr/>
            </p:nvSpPr>
            <p:spPr>
              <a:xfrm>
                <a:off x="0" y="0"/>
                <a:ext cx="1913890" cy="1913890"/>
              </a:xfrm>
              <a:custGeom>
                <a:avLst/>
                <a:gdLst/>
                <a:ahLst/>
                <a:cxnLst/>
                <a:rect l="l" t="t" r="r" b="b"/>
                <a:pathLst>
                  <a:path w="1913890" h="1913890">
                    <a:moveTo>
                      <a:pt x="0" y="0"/>
                    </a:moveTo>
                    <a:lnTo>
                      <a:pt x="1913890" y="0"/>
                    </a:lnTo>
                    <a:lnTo>
                      <a:pt x="1913890" y="1913890"/>
                    </a:lnTo>
                    <a:lnTo>
                      <a:pt x="0" y="1913890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</p:spPr>
            <p:txBody>
              <a:bodyPr/>
              <a:lstStyle/>
              <a:p>
                <a:endParaRPr lang="en-US" dirty="0"/>
              </a:p>
            </p:txBody>
          </p:sp>
        </p:grp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674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8444331" cy="10287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" name="AutoShape 3"/>
          <p:cNvSpPr/>
          <p:nvPr/>
        </p:nvSpPr>
        <p:spPr>
          <a:xfrm>
            <a:off x="1028700" y="1028700"/>
            <a:ext cx="6597539" cy="0"/>
          </a:xfrm>
          <a:prstGeom prst="line">
            <a:avLst/>
          </a:prstGeom>
          <a:ln w="19050" cap="rnd">
            <a:solidFill>
              <a:srgbClr val="3674A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dirty="0"/>
          </a:p>
        </p:txBody>
      </p:sp>
      <p:sp>
        <p:nvSpPr>
          <p:cNvPr id="4" name="Freeform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115915" y="2388474"/>
            <a:ext cx="714229" cy="802793"/>
          </a:xfrm>
          <a:custGeom>
            <a:avLst/>
            <a:gdLst/>
            <a:ahLst/>
            <a:cxnLst/>
            <a:rect l="l" t="t" r="r" b="b"/>
            <a:pathLst>
              <a:path w="714229" h="802793">
                <a:moveTo>
                  <a:pt x="0" y="0"/>
                </a:moveTo>
                <a:lnTo>
                  <a:pt x="714228" y="0"/>
                </a:lnTo>
                <a:lnTo>
                  <a:pt x="714228" y="802793"/>
                </a:lnTo>
                <a:lnTo>
                  <a:pt x="0" y="80279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5" name="Freeform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144000" y="4734993"/>
            <a:ext cx="714229" cy="802793"/>
          </a:xfrm>
          <a:custGeom>
            <a:avLst/>
            <a:gdLst/>
            <a:ahLst/>
            <a:cxnLst/>
            <a:rect l="l" t="t" r="r" b="b"/>
            <a:pathLst>
              <a:path w="714229" h="802793">
                <a:moveTo>
                  <a:pt x="0" y="0"/>
                </a:moveTo>
                <a:lnTo>
                  <a:pt x="714228" y="0"/>
                </a:lnTo>
                <a:lnTo>
                  <a:pt x="714228" y="802793"/>
                </a:lnTo>
                <a:lnTo>
                  <a:pt x="0" y="80279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6" name="Freeform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115915" y="7081512"/>
            <a:ext cx="714229" cy="802793"/>
          </a:xfrm>
          <a:custGeom>
            <a:avLst/>
            <a:gdLst/>
            <a:ahLst/>
            <a:cxnLst/>
            <a:rect l="l" t="t" r="r" b="b"/>
            <a:pathLst>
              <a:path w="714229" h="802793">
                <a:moveTo>
                  <a:pt x="0" y="0"/>
                </a:moveTo>
                <a:lnTo>
                  <a:pt x="714228" y="0"/>
                </a:lnTo>
                <a:lnTo>
                  <a:pt x="714228" y="802793"/>
                </a:lnTo>
                <a:lnTo>
                  <a:pt x="0" y="80279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grpSp>
        <p:nvGrpSpPr>
          <p:cNvPr id="7" name="Group 7"/>
          <p:cNvGrpSpPr/>
          <p:nvPr/>
        </p:nvGrpSpPr>
        <p:grpSpPr>
          <a:xfrm>
            <a:off x="10134600" y="1557385"/>
            <a:ext cx="6692487" cy="1912093"/>
            <a:chOff x="-2794264" y="333352"/>
            <a:chExt cx="8923317" cy="2549457"/>
          </a:xfrm>
        </p:grpSpPr>
        <p:sp>
          <p:nvSpPr>
            <p:cNvPr id="8" name="TextBox 8"/>
            <p:cNvSpPr txBox="1"/>
            <p:nvPr/>
          </p:nvSpPr>
          <p:spPr>
            <a:xfrm>
              <a:off x="-2794264" y="333352"/>
              <a:ext cx="8923317" cy="216512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3840"/>
                </a:lnSpc>
              </a:pPr>
              <a:r>
                <a:rPr lang="en-US" sz="4000" spc="-64" dirty="0">
                  <a:solidFill>
                    <a:srgbClr val="FFFFFF"/>
                  </a:solidFill>
                  <a:latin typeface="Forum"/>
                  <a:ea typeface="Forum"/>
                  <a:cs typeface="Forum"/>
                  <a:sym typeface="Forum"/>
                </a:rPr>
                <a:t>Repairs and heals muscles and tissues.</a:t>
              </a:r>
            </a:p>
            <a:p>
              <a:pPr marL="0" lvl="0" indent="0" algn="l">
                <a:lnSpc>
                  <a:spcPts val="5639"/>
                </a:lnSpc>
                <a:spcBef>
                  <a:spcPct val="0"/>
                </a:spcBef>
              </a:pPr>
              <a:endParaRPr lang="en-US" sz="3200" spc="-64" dirty="0">
                <a:solidFill>
                  <a:srgbClr val="FFFFFF"/>
                </a:solidFill>
                <a:latin typeface="Forum"/>
                <a:ea typeface="Forum"/>
                <a:cs typeface="Forum"/>
                <a:sym typeface="Forum"/>
              </a:endParaRP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2420529"/>
              <a:ext cx="5076508" cy="4622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940"/>
                </a:lnSpc>
                <a:spcBef>
                  <a:spcPct val="0"/>
                </a:spcBef>
              </a:pPr>
              <a:endParaRPr dirty="0"/>
            </a:p>
          </p:txBody>
        </p:sp>
      </p:grpSp>
      <p:sp>
        <p:nvSpPr>
          <p:cNvPr id="10" name="TextBox 10"/>
          <p:cNvSpPr txBox="1">
            <a:spLocks noGrp="1"/>
          </p:cNvSpPr>
          <p:nvPr>
            <p:ph type="title" idx="4294967295"/>
          </p:nvPr>
        </p:nvSpPr>
        <p:spPr>
          <a:xfrm>
            <a:off x="1028700" y="1525393"/>
            <a:ext cx="7415631" cy="23526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9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0" b="0" i="0" u="none" strike="noStrike" kern="1200" cap="none" spc="-359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orum"/>
                <a:ea typeface="Forum"/>
                <a:cs typeface="Forum"/>
                <a:sym typeface="Forum"/>
              </a:rPr>
              <a:t>Why Sleep Is Important?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0106515" y="2789871"/>
            <a:ext cx="6579415" cy="2169251"/>
            <a:chOff x="-2680948" y="-9525"/>
            <a:chExt cx="8772554" cy="2892334"/>
          </a:xfrm>
        </p:grpSpPr>
        <p:sp>
          <p:nvSpPr>
            <p:cNvPr id="12" name="TextBox 12"/>
            <p:cNvSpPr txBox="1"/>
            <p:nvPr/>
          </p:nvSpPr>
          <p:spPr>
            <a:xfrm>
              <a:off x="-2680948" y="-9525"/>
              <a:ext cx="8772554" cy="216512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3840"/>
                </a:lnSpc>
              </a:pPr>
              <a:r>
                <a:rPr lang="en-US" sz="4000" spc="-64" dirty="0">
                  <a:solidFill>
                    <a:srgbClr val="FFFFFF"/>
                  </a:solidFill>
                  <a:latin typeface="Forum"/>
                  <a:ea typeface="Forum"/>
                  <a:cs typeface="Forum"/>
                  <a:sym typeface="Forum"/>
                </a:rPr>
                <a:t>Recharges energy for the brain and body.</a:t>
              </a:r>
            </a:p>
            <a:p>
              <a:pPr marL="0" lvl="0" indent="0" algn="l">
                <a:lnSpc>
                  <a:spcPts val="5639"/>
                </a:lnSpc>
                <a:spcBef>
                  <a:spcPct val="0"/>
                </a:spcBef>
              </a:pPr>
              <a:endParaRPr lang="en-US" sz="3200" spc="-64" dirty="0">
                <a:solidFill>
                  <a:srgbClr val="FFFFFF"/>
                </a:solidFill>
                <a:latin typeface="Forum"/>
                <a:ea typeface="Forum"/>
                <a:cs typeface="Forum"/>
                <a:sym typeface="Forum"/>
              </a:endParaRP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2420529"/>
              <a:ext cx="5076508" cy="4622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940"/>
                </a:lnSpc>
                <a:spcBef>
                  <a:spcPct val="0"/>
                </a:spcBef>
              </a:pPr>
              <a:endParaRPr dirty="0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134600" y="4240080"/>
            <a:ext cx="6849986" cy="2169251"/>
            <a:chOff x="-2643501" y="-9525"/>
            <a:chExt cx="9133314" cy="2892334"/>
          </a:xfrm>
        </p:grpSpPr>
        <p:sp>
          <p:nvSpPr>
            <p:cNvPr id="15" name="TextBox 15"/>
            <p:cNvSpPr txBox="1"/>
            <p:nvPr/>
          </p:nvSpPr>
          <p:spPr>
            <a:xfrm>
              <a:off x="-2643501" y="-9525"/>
              <a:ext cx="9133314" cy="216512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3840"/>
                </a:lnSpc>
              </a:pPr>
              <a:r>
                <a:rPr lang="en-US" sz="4000" spc="-64" dirty="0">
                  <a:solidFill>
                    <a:srgbClr val="FFFFFF"/>
                  </a:solidFill>
                  <a:latin typeface="Forum"/>
                  <a:ea typeface="Forum"/>
                  <a:cs typeface="Forum"/>
                  <a:sym typeface="Forum"/>
                </a:rPr>
                <a:t>Enhances focus, productivity, and readiness to face the day.</a:t>
              </a:r>
            </a:p>
            <a:p>
              <a:pPr marL="0" lvl="0" indent="0" algn="l">
                <a:lnSpc>
                  <a:spcPts val="5639"/>
                </a:lnSpc>
                <a:spcBef>
                  <a:spcPct val="0"/>
                </a:spcBef>
              </a:pPr>
              <a:endParaRPr lang="en-US" sz="3200" spc="-64" dirty="0">
                <a:solidFill>
                  <a:srgbClr val="FFFFFF"/>
                </a:solidFill>
                <a:latin typeface="Forum"/>
                <a:ea typeface="Forum"/>
                <a:cs typeface="Forum"/>
                <a:sym typeface="Forum"/>
              </a:endParaRP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2420529"/>
              <a:ext cx="5408359" cy="4622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940"/>
                </a:lnSpc>
                <a:spcBef>
                  <a:spcPct val="0"/>
                </a:spcBef>
              </a:pPr>
              <a:endParaRPr dirty="0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0134600" y="5537786"/>
            <a:ext cx="6551330" cy="2169251"/>
            <a:chOff x="-2643502" y="-9525"/>
            <a:chExt cx="8735108" cy="2892334"/>
          </a:xfrm>
        </p:grpSpPr>
        <p:sp>
          <p:nvSpPr>
            <p:cNvPr id="18" name="TextBox 18"/>
            <p:cNvSpPr txBox="1"/>
            <p:nvPr/>
          </p:nvSpPr>
          <p:spPr>
            <a:xfrm>
              <a:off x="-2643502" y="-9525"/>
              <a:ext cx="8735108" cy="216512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3840"/>
                </a:lnSpc>
              </a:pPr>
              <a:r>
                <a:rPr lang="en-US" sz="4000" spc="-64" dirty="0">
                  <a:solidFill>
                    <a:srgbClr val="FFFFFF"/>
                  </a:solidFill>
                  <a:latin typeface="Forum"/>
                  <a:ea typeface="Forum"/>
                  <a:cs typeface="Forum"/>
                  <a:sym typeface="Forum"/>
                </a:rPr>
                <a:t>Reduces stress and improve mood.</a:t>
              </a:r>
            </a:p>
            <a:p>
              <a:pPr marL="0" lvl="0" indent="0" algn="l">
                <a:lnSpc>
                  <a:spcPts val="5639"/>
                </a:lnSpc>
                <a:spcBef>
                  <a:spcPct val="0"/>
                </a:spcBef>
              </a:pPr>
              <a:endParaRPr lang="en-US" sz="3200" spc="-64" dirty="0">
                <a:solidFill>
                  <a:srgbClr val="FFFFFF"/>
                </a:solidFill>
                <a:latin typeface="Forum"/>
                <a:ea typeface="Forum"/>
                <a:cs typeface="Forum"/>
                <a:sym typeface="Forum"/>
              </a:endParaRP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2420529"/>
              <a:ext cx="5076508" cy="4622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940"/>
                </a:lnSpc>
                <a:spcBef>
                  <a:spcPct val="0"/>
                </a:spcBef>
              </a:pPr>
              <a:endParaRPr dirty="0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0134600" y="6821774"/>
            <a:ext cx="6451778" cy="2169251"/>
            <a:chOff x="-2510766" y="-9525"/>
            <a:chExt cx="8602372" cy="2892334"/>
          </a:xfrm>
        </p:grpSpPr>
        <p:sp>
          <p:nvSpPr>
            <p:cNvPr id="21" name="TextBox 21"/>
            <p:cNvSpPr txBox="1"/>
            <p:nvPr/>
          </p:nvSpPr>
          <p:spPr>
            <a:xfrm>
              <a:off x="-2510766" y="-9525"/>
              <a:ext cx="8602372" cy="216512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3840"/>
                </a:lnSpc>
              </a:pPr>
              <a:r>
                <a:rPr lang="en-US" sz="4000" spc="-64" dirty="0">
                  <a:solidFill>
                    <a:srgbClr val="FFFFFF"/>
                  </a:solidFill>
                  <a:latin typeface="Forum"/>
                  <a:ea typeface="Forum"/>
                  <a:cs typeface="Forum"/>
                  <a:sym typeface="Forum"/>
                </a:rPr>
                <a:t>Improves your heart health and metabolism.</a:t>
              </a:r>
            </a:p>
            <a:p>
              <a:pPr marL="0" lvl="0" indent="0" algn="l">
                <a:lnSpc>
                  <a:spcPts val="5639"/>
                </a:lnSpc>
                <a:spcBef>
                  <a:spcPct val="0"/>
                </a:spcBef>
              </a:pPr>
              <a:endParaRPr lang="en-US" sz="3200" spc="-64" dirty="0">
                <a:solidFill>
                  <a:srgbClr val="FFFFFF"/>
                </a:solidFill>
                <a:latin typeface="Forum"/>
                <a:ea typeface="Forum"/>
                <a:cs typeface="Forum"/>
                <a:sym typeface="Forum"/>
              </a:endParaRP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2420529"/>
              <a:ext cx="5076508" cy="4622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940"/>
                </a:lnSpc>
                <a:spcBef>
                  <a:spcPct val="0"/>
                </a:spcBef>
              </a:pPr>
              <a:endParaRPr dirty="0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0134600" y="8058148"/>
            <a:ext cx="6863506" cy="2655026"/>
            <a:chOff x="0" y="-9525"/>
            <a:chExt cx="6622549" cy="3540034"/>
          </a:xfrm>
        </p:grpSpPr>
        <p:sp>
          <p:nvSpPr>
            <p:cNvPr id="24" name="TextBox 24"/>
            <p:cNvSpPr txBox="1"/>
            <p:nvPr/>
          </p:nvSpPr>
          <p:spPr>
            <a:xfrm>
              <a:off x="0" y="-9525"/>
              <a:ext cx="6622549" cy="281487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840"/>
                </a:lnSpc>
              </a:pPr>
              <a:r>
                <a:rPr lang="en-US" sz="4000" spc="-64" dirty="0">
                  <a:solidFill>
                    <a:srgbClr val="FFFFFF"/>
                  </a:solidFill>
                  <a:latin typeface="Forum"/>
                  <a:ea typeface="Forum"/>
                  <a:cs typeface="Forum"/>
                  <a:sym typeface="Forum"/>
                </a:rPr>
                <a:t>Lowers your risk of chronic conditions such as high blood pressure.</a:t>
              </a:r>
            </a:p>
            <a:p>
              <a:pPr marL="0" lvl="0" indent="0" algn="l">
                <a:lnSpc>
                  <a:spcPts val="5639"/>
                </a:lnSpc>
                <a:spcBef>
                  <a:spcPct val="0"/>
                </a:spcBef>
              </a:pPr>
              <a:endParaRPr lang="en-US" sz="3200" spc="-64" dirty="0">
                <a:solidFill>
                  <a:srgbClr val="FFFFFF"/>
                </a:solidFill>
                <a:latin typeface="Forum"/>
                <a:ea typeface="Forum"/>
                <a:cs typeface="Forum"/>
                <a:sym typeface="Forum"/>
              </a:endParaRP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3068229"/>
              <a:ext cx="5518976" cy="4622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940"/>
                </a:lnSpc>
                <a:spcBef>
                  <a:spcPct val="0"/>
                </a:spcBef>
              </a:pPr>
              <a:endParaRPr dirty="0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0126125" y="269509"/>
            <a:ext cx="6493383" cy="1642255"/>
            <a:chOff x="-2540092" y="45436"/>
            <a:chExt cx="8657845" cy="2189673"/>
          </a:xfrm>
        </p:grpSpPr>
        <p:sp>
          <p:nvSpPr>
            <p:cNvPr id="27" name="TextBox 27"/>
            <p:cNvSpPr txBox="1"/>
            <p:nvPr/>
          </p:nvSpPr>
          <p:spPr>
            <a:xfrm>
              <a:off x="-2540092" y="45436"/>
              <a:ext cx="8657845" cy="151537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3840"/>
                </a:lnSpc>
              </a:pPr>
              <a:r>
                <a:rPr lang="en-US" sz="4000" spc="-64" dirty="0">
                  <a:solidFill>
                    <a:srgbClr val="FFFFFF"/>
                  </a:solidFill>
                  <a:latin typeface="Forum"/>
                  <a:ea typeface="Forum"/>
                  <a:cs typeface="Forum"/>
                  <a:sym typeface="Forum"/>
                </a:rPr>
                <a:t>Improves memory recall.</a:t>
              </a:r>
            </a:p>
            <a:p>
              <a:pPr marL="0" lvl="0" indent="0" algn="l">
                <a:lnSpc>
                  <a:spcPts val="5639"/>
                </a:lnSpc>
                <a:spcBef>
                  <a:spcPct val="0"/>
                </a:spcBef>
              </a:pPr>
              <a:endParaRPr lang="en-US" sz="3200" spc="-64" dirty="0">
                <a:solidFill>
                  <a:srgbClr val="FFFFFF"/>
                </a:solidFill>
                <a:latin typeface="Forum"/>
                <a:ea typeface="Forum"/>
                <a:cs typeface="Forum"/>
                <a:sym typeface="Forum"/>
              </a:endParaRP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1772829"/>
              <a:ext cx="5076508" cy="4622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940"/>
                </a:lnSpc>
                <a:spcBef>
                  <a:spcPct val="0"/>
                </a:spcBef>
              </a:pPr>
              <a:endParaRPr dirty="0"/>
            </a:p>
          </p:txBody>
        </p:sp>
      </p:grpSp>
      <p:sp>
        <p:nvSpPr>
          <p:cNvPr id="29" name="Freeform 2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115916" y="228288"/>
            <a:ext cx="714229" cy="802793"/>
          </a:xfrm>
          <a:custGeom>
            <a:avLst/>
            <a:gdLst/>
            <a:ahLst/>
            <a:cxnLst/>
            <a:rect l="l" t="t" r="r" b="b"/>
            <a:pathLst>
              <a:path w="714229" h="802793">
                <a:moveTo>
                  <a:pt x="0" y="0"/>
                </a:moveTo>
                <a:lnTo>
                  <a:pt x="714228" y="0"/>
                </a:lnTo>
                <a:lnTo>
                  <a:pt x="714228" y="802793"/>
                </a:lnTo>
                <a:lnTo>
                  <a:pt x="0" y="80279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grpSp>
        <p:nvGrpSpPr>
          <p:cNvPr id="30" name="Group 3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750928" y="4226081"/>
            <a:ext cx="5191385" cy="5191385"/>
            <a:chOff x="0" y="0"/>
            <a:chExt cx="6350000" cy="635000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5080000" y="6350000"/>
                  </a:moveTo>
                  <a:lnTo>
                    <a:pt x="1270000" y="6350000"/>
                  </a:lnTo>
                  <a:cubicBezTo>
                    <a:pt x="568960" y="6350000"/>
                    <a:pt x="0" y="5781040"/>
                    <a:pt x="0" y="5080000"/>
                  </a:cubicBezTo>
                  <a:lnTo>
                    <a:pt x="0" y="1270000"/>
                  </a:lnTo>
                  <a:cubicBezTo>
                    <a:pt x="0" y="568960"/>
                    <a:pt x="568960" y="0"/>
                    <a:pt x="1270000" y="0"/>
                  </a:cubicBezTo>
                  <a:lnTo>
                    <a:pt x="5080000" y="0"/>
                  </a:lnTo>
                  <a:cubicBezTo>
                    <a:pt x="5781040" y="0"/>
                    <a:pt x="6350000" y="568960"/>
                    <a:pt x="6350000" y="1270000"/>
                  </a:cubicBezTo>
                  <a:lnTo>
                    <a:pt x="6350000" y="5080000"/>
                  </a:lnTo>
                  <a:cubicBezTo>
                    <a:pt x="6350000" y="5781040"/>
                    <a:pt x="5781040" y="6350000"/>
                    <a:pt x="5080000" y="6350000"/>
                  </a:cubicBezTo>
                  <a:close/>
                </a:path>
              </a:pathLst>
            </a:custGeom>
            <a:blipFill>
              <a:blip r:embed="rId5"/>
              <a:stretch>
                <a:fillRect l="-25000" r="-25000"/>
              </a:stretch>
            </a:blipFill>
          </p:spPr>
          <p:txBody>
            <a:bodyPr/>
            <a:lstStyle/>
            <a:p>
              <a:endParaRPr lang="en-US" dirty="0"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674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0637363" y="1028700"/>
            <a:ext cx="6621937" cy="8229600"/>
            <a:chOff x="0" y="0"/>
            <a:chExt cx="5108702" cy="634898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108702" cy="6348984"/>
            </a:xfrm>
            <a:custGeom>
              <a:avLst/>
              <a:gdLst/>
              <a:ahLst/>
              <a:cxnLst/>
              <a:rect l="l" t="t" r="r" b="b"/>
              <a:pathLst>
                <a:path w="5108702" h="6348984">
                  <a:moveTo>
                    <a:pt x="5108702" y="2554351"/>
                  </a:moveTo>
                  <a:lnTo>
                    <a:pt x="5108702" y="3794506"/>
                  </a:lnTo>
                  <a:cubicBezTo>
                    <a:pt x="5108702" y="5205222"/>
                    <a:pt x="3965067" y="6348857"/>
                    <a:pt x="2554351" y="6348857"/>
                  </a:cubicBezTo>
                  <a:cubicBezTo>
                    <a:pt x="1143635" y="6348984"/>
                    <a:pt x="0" y="5205349"/>
                    <a:pt x="0" y="3794506"/>
                  </a:cubicBezTo>
                  <a:lnTo>
                    <a:pt x="0" y="2554351"/>
                  </a:lnTo>
                  <a:cubicBezTo>
                    <a:pt x="0" y="1143635"/>
                    <a:pt x="1143635" y="0"/>
                    <a:pt x="2554351" y="0"/>
                  </a:cubicBezTo>
                  <a:cubicBezTo>
                    <a:pt x="3965067" y="0"/>
                    <a:pt x="5108702" y="1143635"/>
                    <a:pt x="5108702" y="2554351"/>
                  </a:cubicBezTo>
                  <a:close/>
                </a:path>
              </a:pathLst>
            </a:custGeom>
            <a:blipFill>
              <a:blip r:embed="rId3"/>
              <a:stretch>
                <a:fillRect l="-43264" r="-43264"/>
              </a:stretch>
            </a:blipFill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5" name="TextBox 5"/>
          <p:cNvSpPr txBox="1">
            <a:spLocks noGrp="1"/>
          </p:cNvSpPr>
          <p:nvPr>
            <p:ph type="title" idx="4294967295"/>
          </p:nvPr>
        </p:nvSpPr>
        <p:spPr>
          <a:xfrm>
            <a:off x="1028700" y="1525393"/>
            <a:ext cx="7589693" cy="23526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9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0" b="0" i="0" u="none" strike="noStrike" kern="1200" cap="none" spc="-359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orum"/>
                <a:ea typeface="Forum"/>
                <a:cs typeface="Forum"/>
                <a:sym typeface="Forum"/>
              </a:rPr>
              <a:t>Group Discussion Activity</a:t>
            </a: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68DC06AD-598F-C093-61C6-4E2759E2AE58}"/>
              </a:ext>
            </a:extLst>
          </p:cNvPr>
          <p:cNvSpPr/>
          <p:nvPr/>
        </p:nvSpPr>
        <p:spPr>
          <a:xfrm>
            <a:off x="1028700" y="1028700"/>
            <a:ext cx="6597539" cy="0"/>
          </a:xfrm>
          <a:prstGeom prst="line">
            <a:avLst/>
          </a:prstGeom>
          <a:ln w="19050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674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124848" y="2141641"/>
            <a:ext cx="14038303" cy="2284445"/>
            <a:chOff x="0" y="0"/>
            <a:chExt cx="18717738" cy="3045927"/>
          </a:xfrm>
        </p:grpSpPr>
        <p:sp>
          <p:nvSpPr>
            <p:cNvPr id="3" name="TextBox 3"/>
            <p:cNvSpPr txBox="1"/>
            <p:nvPr/>
          </p:nvSpPr>
          <p:spPr>
            <a:xfrm>
              <a:off x="0" y="161925"/>
              <a:ext cx="18717738" cy="16668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9000"/>
                </a:lnSpc>
                <a:spcBef>
                  <a:spcPct val="0"/>
                </a:spcBef>
              </a:pPr>
              <a:r>
                <a:rPr lang="en-US" sz="9000" spc="-359" dirty="0">
                  <a:solidFill>
                    <a:srgbClr val="FFFFFF"/>
                  </a:solidFill>
                  <a:latin typeface="Forum"/>
                  <a:ea typeface="Forum"/>
                  <a:cs typeface="Forum"/>
                  <a:sym typeface="Forum"/>
                </a:rPr>
                <a:t>Quality Sleeping Habits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2423204"/>
              <a:ext cx="18717738" cy="6227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919"/>
                </a:lnSpc>
                <a:spcBef>
                  <a:spcPct val="0"/>
                </a:spcBef>
              </a:pPr>
              <a:endParaRPr dirty="0"/>
            </a:p>
          </p:txBody>
        </p:sp>
      </p:grpSp>
      <p:sp>
        <p:nvSpPr>
          <p:cNvPr id="5" name="Freeform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172200"/>
            <a:ext cx="18288000" cy="4114800"/>
          </a:xfrm>
          <a:custGeom>
            <a:avLst/>
            <a:gdLst/>
            <a:ahLst/>
            <a:cxnLst/>
            <a:rect l="l" t="t" r="r" b="b"/>
            <a:pathLst>
              <a:path w="18288000" h="4114800">
                <a:moveTo>
                  <a:pt x="0" y="0"/>
                </a:moveTo>
                <a:lnTo>
                  <a:pt x="18288000" y="0"/>
                </a:lnTo>
                <a:lnTo>
                  <a:pt x="182880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88611" b="-88611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3C7802CA-310C-5F7D-710C-4F162E428E3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57200" y="-1143000"/>
            <a:ext cx="8229600" cy="11430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Quality Sleeping Habits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674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432237" y="2925430"/>
            <a:ext cx="7810498" cy="550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4007"/>
              </a:lnSpc>
              <a:spcBef>
                <a:spcPct val="0"/>
              </a:spcBef>
            </a:pPr>
            <a:r>
              <a:rPr lang="en-US" sz="4800" spc="-66" dirty="0">
                <a:solidFill>
                  <a:srgbClr val="FFFFFF"/>
                </a:solidFill>
                <a:latin typeface="Forum"/>
                <a:ea typeface="Forum"/>
                <a:cs typeface="Forum"/>
                <a:sym typeface="Forum"/>
              </a:rPr>
              <a:t>Difficulty falling asleep</a:t>
            </a:r>
            <a:r>
              <a:rPr lang="en-US" sz="3339" spc="-66" dirty="0">
                <a:solidFill>
                  <a:srgbClr val="FFFFFF"/>
                </a:solidFill>
                <a:latin typeface="Forum"/>
                <a:ea typeface="Forum"/>
                <a:cs typeface="Forum"/>
                <a:sym typeface="Forum"/>
              </a:rPr>
              <a:t>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378207" y="7471468"/>
            <a:ext cx="7839599" cy="15765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4007"/>
              </a:lnSpc>
              <a:spcBef>
                <a:spcPct val="0"/>
              </a:spcBef>
            </a:pPr>
            <a:r>
              <a:rPr lang="en-US" sz="4800" spc="-66" dirty="0">
                <a:solidFill>
                  <a:srgbClr val="FFFFFF"/>
                </a:solidFill>
                <a:latin typeface="Forum"/>
                <a:ea typeface="Forum"/>
                <a:cs typeface="Forum"/>
                <a:sym typeface="Forum"/>
              </a:rPr>
              <a:t>Feeling sleepy or tired even after what seems like enough sleep.</a:t>
            </a:r>
          </a:p>
        </p:txBody>
      </p:sp>
      <p:sp>
        <p:nvSpPr>
          <p:cNvPr id="4" name="TextBox 4"/>
          <p:cNvSpPr txBox="1">
            <a:spLocks noGrp="1"/>
          </p:cNvSpPr>
          <p:nvPr>
            <p:ph type="title" idx="4294967295"/>
          </p:nvPr>
        </p:nvSpPr>
        <p:spPr>
          <a:xfrm>
            <a:off x="1144844" y="2782109"/>
            <a:ext cx="7694356" cy="258848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9988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988" b="0" i="0" u="none" strike="noStrike" kern="1200" cap="none" spc="-399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orum"/>
                <a:ea typeface="Forum"/>
                <a:cs typeface="Forum"/>
                <a:sym typeface="Forum"/>
              </a:rPr>
              <a:t>Signs of Poor Sleep Quality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336714" y="1914699"/>
            <a:ext cx="1303640" cy="867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400"/>
              </a:lnSpc>
            </a:pPr>
            <a:r>
              <a:rPr lang="en-US" sz="6400" spc="-256" dirty="0">
                <a:solidFill>
                  <a:srgbClr val="FFFFFF"/>
                </a:solidFill>
                <a:latin typeface="Forum"/>
                <a:ea typeface="Forum"/>
                <a:cs typeface="Forum"/>
                <a:sym typeface="Forum"/>
              </a:rPr>
              <a:t>01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320149" y="4210526"/>
            <a:ext cx="1303640" cy="867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400"/>
              </a:lnSpc>
            </a:pPr>
            <a:r>
              <a:rPr lang="en-US" sz="6400" spc="-256" dirty="0">
                <a:solidFill>
                  <a:srgbClr val="FFFFFF"/>
                </a:solidFill>
                <a:latin typeface="Forum"/>
                <a:ea typeface="Forum"/>
                <a:cs typeface="Forum"/>
                <a:sym typeface="Forum"/>
              </a:rPr>
              <a:t>02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320149" y="6506353"/>
            <a:ext cx="1303640" cy="867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400"/>
              </a:lnSpc>
            </a:pPr>
            <a:r>
              <a:rPr lang="en-US" sz="6400" spc="-256" dirty="0">
                <a:solidFill>
                  <a:srgbClr val="FFFFFF"/>
                </a:solidFill>
                <a:latin typeface="Forum"/>
                <a:ea typeface="Forum"/>
                <a:cs typeface="Forum"/>
                <a:sym typeface="Forum"/>
              </a:rPr>
              <a:t>03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336714" y="5209065"/>
            <a:ext cx="7922586" cy="10636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4007"/>
              </a:lnSpc>
              <a:spcBef>
                <a:spcPct val="0"/>
              </a:spcBef>
            </a:pPr>
            <a:r>
              <a:rPr lang="en-US" sz="4800" spc="-66" dirty="0">
                <a:solidFill>
                  <a:srgbClr val="FFFFFF"/>
                </a:solidFill>
                <a:latin typeface="Forum"/>
                <a:ea typeface="Forum"/>
                <a:cs typeface="Forum"/>
                <a:sym typeface="Forum"/>
              </a:rPr>
              <a:t>Waking up repeatedly during the night.</a:t>
            </a:r>
          </a:p>
        </p:txBody>
      </p:sp>
      <p:sp>
        <p:nvSpPr>
          <p:cNvPr id="5" name="AutoShape 5">
            <a:extLst>
              <a:ext uri="{FF2B5EF4-FFF2-40B4-BE49-F238E27FC236}">
                <a16:creationId xmlns:a16="http://schemas.microsoft.com/office/drawing/2014/main" id="{399863B6-0FD3-95AD-F47A-052E5077CF20}"/>
              </a:ext>
            </a:extLst>
          </p:cNvPr>
          <p:cNvSpPr/>
          <p:nvPr/>
        </p:nvSpPr>
        <p:spPr>
          <a:xfrm>
            <a:off x="1028700" y="1028700"/>
            <a:ext cx="16230600" cy="0"/>
          </a:xfrm>
          <a:prstGeom prst="line">
            <a:avLst/>
          </a:prstGeom>
          <a:ln w="19050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674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>
            <a:spLocks noGrp="1"/>
          </p:cNvSpPr>
          <p:nvPr>
            <p:ph type="title" idx="4294967295"/>
          </p:nvPr>
        </p:nvSpPr>
        <p:spPr>
          <a:xfrm>
            <a:off x="2886096" y="3364230"/>
            <a:ext cx="12515807" cy="251079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96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0" i="0" u="none" strike="noStrike" kern="1200" cap="none" spc="-384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orum"/>
                <a:ea typeface="Forum"/>
                <a:cs typeface="Forum"/>
                <a:sym typeface="Forum"/>
              </a:rPr>
              <a:t>Group Discussion Activity: Nutrition &amp; Sleep</a:t>
            </a:r>
          </a:p>
        </p:txBody>
      </p:sp>
      <p:sp>
        <p:nvSpPr>
          <p:cNvPr id="3" name="Freeform 3"/>
          <p:cNvSpPr/>
          <p:nvPr/>
        </p:nvSpPr>
        <p:spPr>
          <a:xfrm>
            <a:off x="8680509" y="1312537"/>
            <a:ext cx="926983" cy="704412"/>
          </a:xfrm>
          <a:custGeom>
            <a:avLst/>
            <a:gdLst/>
            <a:ahLst/>
            <a:cxnLst/>
            <a:rect l="l" t="t" r="r" b="b"/>
            <a:pathLst>
              <a:path w="926983" h="704412">
                <a:moveTo>
                  <a:pt x="0" y="0"/>
                </a:moveTo>
                <a:lnTo>
                  <a:pt x="926982" y="0"/>
                </a:lnTo>
                <a:lnTo>
                  <a:pt x="926982" y="704412"/>
                </a:lnTo>
                <a:lnTo>
                  <a:pt x="0" y="70441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674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>
            <a:spLocks noGrp="1"/>
          </p:cNvSpPr>
          <p:nvPr>
            <p:ph type="title" idx="4294967295"/>
          </p:nvPr>
        </p:nvSpPr>
        <p:spPr>
          <a:xfrm>
            <a:off x="1981200" y="1590675"/>
            <a:ext cx="8385647" cy="367665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9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-3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orum"/>
                <a:ea typeface="Forum"/>
                <a:cs typeface="Forum"/>
                <a:sym typeface="Forum"/>
              </a:rPr>
              <a:t>Group Activity 1: Do’s &amp; Don’ts -Foods for Better Sleep</a:t>
            </a: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0E3A545F-94CB-FC60-364C-B1F121E1C977}"/>
              </a:ext>
            </a:extLst>
          </p:cNvPr>
          <p:cNvSpPr/>
          <p:nvPr/>
        </p:nvSpPr>
        <p:spPr>
          <a:xfrm>
            <a:off x="13144500" y="0"/>
            <a:ext cx="10287000" cy="10287000"/>
          </a:xfrm>
          <a:custGeom>
            <a:avLst/>
            <a:gdLst/>
            <a:ahLst/>
            <a:cxnLst/>
            <a:rect l="l" t="t" r="r" b="b"/>
            <a:pathLst>
              <a:path w="10287000" h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674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>
            <a:spLocks noGrp="1"/>
          </p:cNvSpPr>
          <p:nvPr>
            <p:ph type="title" idx="4294967295"/>
          </p:nvPr>
        </p:nvSpPr>
        <p:spPr>
          <a:xfrm>
            <a:off x="8008583" y="4209139"/>
            <a:ext cx="8919999" cy="1339849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9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999" b="0" i="0" u="none" strike="noStrike" kern="1200" cap="none" spc="1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orum"/>
                <a:ea typeface="Forum"/>
                <a:cs typeface="Forum"/>
                <a:sym typeface="Forum"/>
              </a:rPr>
              <a:t>Any Questions</a:t>
            </a:r>
          </a:p>
        </p:txBody>
      </p:sp>
      <p:sp>
        <p:nvSpPr>
          <p:cNvPr id="5" name="Freeform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6622855" cy="10287000"/>
          </a:xfrm>
          <a:custGeom>
            <a:avLst/>
            <a:gdLst/>
            <a:ahLst/>
            <a:cxnLst/>
            <a:rect l="l" t="t" r="r" b="b"/>
            <a:pathLst>
              <a:path w="6622855" h="10287000">
                <a:moveTo>
                  <a:pt x="0" y="0"/>
                </a:moveTo>
                <a:lnTo>
                  <a:pt x="6622855" y="0"/>
                </a:lnTo>
                <a:lnTo>
                  <a:pt x="6622855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6348" r="-66348"/>
            </a:stretch>
          </a:blipFill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1445</TotalTime>
  <Words>678</Words>
  <Application>Microsoft Macintosh PowerPoint</Application>
  <PresentationFormat>Custom</PresentationFormat>
  <Paragraphs>89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Forum</vt:lpstr>
      <vt:lpstr>Office Theme</vt:lpstr>
      <vt:lpstr>The Importance of Sleep</vt:lpstr>
      <vt:lpstr>Objectives: By the end of this lesson, participants will:</vt:lpstr>
      <vt:lpstr>Group Discussion Activity</vt:lpstr>
      <vt:lpstr>Why Sleep Is Important?</vt:lpstr>
      <vt:lpstr>Group Discussion Activity</vt:lpstr>
      <vt:lpstr>Quality Sleeping Habits</vt:lpstr>
      <vt:lpstr>Signs of Poor Sleep Quality</vt:lpstr>
      <vt:lpstr>Group Discussion Activity: Nutrition &amp; Sleep</vt:lpstr>
      <vt:lpstr>Group Activity 1: Do’s &amp; Don’ts -Foods for Better Sleep</vt:lpstr>
      <vt:lpstr>Any Questions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Importance of Sleep</dc:title>
  <dc:subject/>
  <dc:creator>Teresa Henson</dc:creator>
  <cp:keywords/>
  <dc:description/>
  <cp:lastModifiedBy>Emily Davis</cp:lastModifiedBy>
  <cp:revision>8</cp:revision>
  <dcterms:created xsi:type="dcterms:W3CDTF">2006-08-16T00:00:00Z</dcterms:created>
  <dcterms:modified xsi:type="dcterms:W3CDTF">2024-12-19T15:54:03Z</dcterms:modified>
  <cp:category/>
  <dc:identifier>DAGYcFZAynU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0570d0e1-5e3d-4557-a9f8-84d8494b9cc8_Enabled">
    <vt:lpwstr>true</vt:lpwstr>
  </property>
  <property fmtid="{D5CDD505-2E9C-101B-9397-08002B2CF9AE}" pid="3" name="MSIP_Label_0570d0e1-5e3d-4557-a9f8-84d8494b9cc8_SetDate">
    <vt:lpwstr>2024-12-05T17:04:49Z</vt:lpwstr>
  </property>
  <property fmtid="{D5CDD505-2E9C-101B-9397-08002B2CF9AE}" pid="4" name="MSIP_Label_0570d0e1-5e3d-4557-a9f8-84d8494b9cc8_Method">
    <vt:lpwstr>Standard</vt:lpwstr>
  </property>
  <property fmtid="{D5CDD505-2E9C-101B-9397-08002B2CF9AE}" pid="5" name="MSIP_Label_0570d0e1-5e3d-4557-a9f8-84d8494b9cc8_Name">
    <vt:lpwstr>Public Data</vt:lpwstr>
  </property>
  <property fmtid="{D5CDD505-2E9C-101B-9397-08002B2CF9AE}" pid="6" name="MSIP_Label_0570d0e1-5e3d-4557-a9f8-84d8494b9cc8_SiteId">
    <vt:lpwstr>174d954f-585e-40c3-ae1c-01ada5f26723</vt:lpwstr>
  </property>
  <property fmtid="{D5CDD505-2E9C-101B-9397-08002B2CF9AE}" pid="7" name="MSIP_Label_0570d0e1-5e3d-4557-a9f8-84d8494b9cc8_ActionId">
    <vt:lpwstr>6b695a65-6277-4ec6-8668-b8583062a6ae</vt:lpwstr>
  </property>
  <property fmtid="{D5CDD505-2E9C-101B-9397-08002B2CF9AE}" pid="8" name="MSIP_Label_0570d0e1-5e3d-4557-a9f8-84d8494b9cc8_ContentBits">
    <vt:lpwstr>0</vt:lpwstr>
  </property>
</Properties>
</file>