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0" r:id="rId3"/>
    <p:sldId id="262" r:id="rId4"/>
    <p:sldId id="263" r:id="rId5"/>
    <p:sldId id="261" r:id="rId6"/>
    <p:sldId id="264" r:id="rId7"/>
    <p:sldId id="265" r:id="rId8"/>
    <p:sldId id="266" r:id="rId9"/>
    <p:sldId id="267" r:id="rId10"/>
    <p:sldId id="268" r:id="rId11"/>
    <p:sldId id="269" r:id="rId12"/>
    <p:sldId id="270" r:id="rId13"/>
    <p:sldId id="324" r:id="rId14"/>
    <p:sldId id="312"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D32A9D-5B7E-485B-827E-3F172A91AFBD}" v="1240" dt="2024-12-13T17:42:53.9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49" autoAdjust="0"/>
    <p:restoredTop sz="80829" autoAdjust="0"/>
  </p:normalViewPr>
  <p:slideViewPr>
    <p:cSldViewPr snapToGrid="0">
      <p:cViewPr varScale="1">
        <p:scale>
          <a:sx n="165" d="100"/>
          <a:sy n="165" d="100"/>
        </p:scale>
        <p:origin x="2480" y="2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891E0F-6E54-4D59-90CA-70CF54F2F715}" type="datetimeFigureOut">
              <a:rPr lang="en-US" smtClean="0"/>
              <a:t>1/13/25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E4646F-8629-4523-8E49-10F07608D2DB}" type="slidenum">
              <a:rPr lang="en-US" smtClean="0"/>
              <a:t>‹#›</a:t>
            </a:fld>
            <a:endParaRPr lang="en-US"/>
          </a:p>
        </p:txBody>
      </p:sp>
    </p:spTree>
    <p:extLst>
      <p:ext uri="{BB962C8B-B14F-4D97-AF65-F5344CB8AC3E}">
        <p14:creationId xmlns:p14="http://schemas.microsoft.com/office/powerpoint/2010/main" val="2222163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E4646F-8629-4523-8E49-10F07608D2DB}" type="slidenum">
              <a:rPr lang="en-US" smtClean="0"/>
              <a:t>1</a:t>
            </a:fld>
            <a:endParaRPr lang="en-US"/>
          </a:p>
        </p:txBody>
      </p:sp>
    </p:spTree>
    <p:extLst>
      <p:ext uri="{BB962C8B-B14F-4D97-AF65-F5344CB8AC3E}">
        <p14:creationId xmlns:p14="http://schemas.microsoft.com/office/powerpoint/2010/main" val="1928450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“Is it difficult to talk about mental health?” [allow responses]</a:t>
            </a:r>
          </a:p>
          <a:p>
            <a:r>
              <a:rPr lang="en-US" dirty="0"/>
              <a:t>Ask: “Why?” [Or if the group consensus is that it ISN’T difficult, ask them to share.]</a:t>
            </a:r>
          </a:p>
          <a:p>
            <a:endParaRPr lang="en-US" dirty="0"/>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There are often barriers that get in the way of someone’s comfort discussing mental health. Some of those may include:</a:t>
            </a:r>
          </a:p>
          <a:p>
            <a:pPr marL="342900" marR="0" lvl="0" indent="-342900">
              <a:lnSpc>
                <a:spcPct val="107000"/>
              </a:lnSpc>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Fear of judgment from others</a:t>
            </a:r>
          </a:p>
          <a:p>
            <a:pPr marL="342900" marR="0" lvl="0" indent="-342900">
              <a:lnSpc>
                <a:spcPct val="107000"/>
              </a:lnSpc>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Lack of understanding or knowledge about mental illness</a:t>
            </a:r>
          </a:p>
          <a:p>
            <a:pPr marL="342900" marR="0" lvl="0" indent="-342900">
              <a:lnSpc>
                <a:spcPct val="107000"/>
              </a:lnSpc>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Past experiences when telling someone about a mental health challenge or when talking to someone who is struggling with mental health</a:t>
            </a:r>
          </a:p>
          <a:p>
            <a:pPr marL="342900" marR="0" lvl="0" indent="-342900">
              <a:lnSpc>
                <a:spcPct val="107000"/>
              </a:lnSpc>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Family or community norms that influence how mental illness is discussed and treated. </a:t>
            </a:r>
          </a:p>
          <a:p>
            <a:pPr marL="342900" marR="0" lvl="0" indent="-342900">
              <a:lnSpc>
                <a:spcPct val="107000"/>
              </a:lnSpc>
              <a:spcAft>
                <a:spcPts val="80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Cultural factors that may influence how people approach mental and/or physical health issues. </a:t>
            </a:r>
          </a:p>
          <a:p>
            <a:pPr marL="0" marR="0">
              <a:lnSpc>
                <a:spcPct val="107000"/>
              </a:lnSpc>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Sometimes discussing topics like mental health, substance use, or other sensitive topics can be difficult. You may have family or other community or cultural taboos about such topics.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You may have had a bad experience in the past that makes you reluctant to talk to or about someone experiencing a mental health challenge or to disclose that you are struggling with your own mental health. </a:t>
            </a:r>
          </a:p>
          <a:p>
            <a:endParaRPr lang="en-US" dirty="0"/>
          </a:p>
        </p:txBody>
      </p:sp>
      <p:sp>
        <p:nvSpPr>
          <p:cNvPr id="4" name="Slide Number Placeholder 3"/>
          <p:cNvSpPr>
            <a:spLocks noGrp="1"/>
          </p:cNvSpPr>
          <p:nvPr>
            <p:ph type="sldNum" sz="quarter" idx="5"/>
          </p:nvPr>
        </p:nvSpPr>
        <p:spPr/>
        <p:txBody>
          <a:bodyPr/>
          <a:lstStyle/>
          <a:p>
            <a:fld id="{8BE4646F-8629-4523-8E49-10F07608D2DB}" type="slidenum">
              <a:rPr lang="en-US" smtClean="0"/>
              <a:t>2</a:t>
            </a:fld>
            <a:endParaRPr lang="en-US"/>
          </a:p>
        </p:txBody>
      </p:sp>
    </p:spTree>
    <p:extLst>
      <p:ext uri="{BB962C8B-B14F-4D97-AF65-F5344CB8AC3E}">
        <p14:creationId xmlns:p14="http://schemas.microsoft.com/office/powerpoint/2010/main" val="2814155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CE2D8-EE75-9359-AED7-5B5BA6600C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331DD5-0F27-F896-3CF7-CD3740382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868BC9-A3F1-B6F2-FB75-50B358B749ED}"/>
              </a:ext>
            </a:extLst>
          </p:cNvPr>
          <p:cNvSpPr>
            <a:spLocks noGrp="1"/>
          </p:cNvSpPr>
          <p:nvPr>
            <p:ph type="body" idx="1"/>
          </p:nvPr>
        </p:nvSpPr>
        <p:spPr/>
        <p:txBody>
          <a:bodyPr/>
          <a:lstStyle/>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All of these barriers are the result of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stigma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surrounding mental illness. Stigma is a negative attitude associated with a specific issue. The negative attitude may lead to discomfort or even negative behavior toward someone who is experiencing, or is perceived to experience, that issue. For example, someone who is diagnosed with bipolar disorder may be reluctant to tell their friends or family because they have heard negative stories about “bipolar people.” Media reports, family and community stories, and other sources can influence how others think about individuals who experience mental illness, even if they have never met someone with that diagnosis. </a:t>
            </a:r>
          </a:p>
          <a:p>
            <a:endParaRPr lang="en-US" dirty="0"/>
          </a:p>
        </p:txBody>
      </p:sp>
      <p:sp>
        <p:nvSpPr>
          <p:cNvPr id="4" name="Slide Number Placeholder 3">
            <a:extLst>
              <a:ext uri="{FF2B5EF4-FFF2-40B4-BE49-F238E27FC236}">
                <a16:creationId xmlns:a16="http://schemas.microsoft.com/office/drawing/2014/main" id="{E174A580-28B4-CA3D-F85E-1FD4E9D2D66B}"/>
              </a:ext>
            </a:extLst>
          </p:cNvPr>
          <p:cNvSpPr>
            <a:spLocks noGrp="1"/>
          </p:cNvSpPr>
          <p:nvPr>
            <p:ph type="sldNum" sz="quarter" idx="5"/>
          </p:nvPr>
        </p:nvSpPr>
        <p:spPr/>
        <p:txBody>
          <a:bodyPr/>
          <a:lstStyle/>
          <a:p>
            <a:fld id="{8BE4646F-8629-4523-8E49-10F07608D2DB}" type="slidenum">
              <a:rPr lang="en-US" smtClean="0"/>
              <a:t>3</a:t>
            </a:fld>
            <a:endParaRPr lang="en-US"/>
          </a:p>
        </p:txBody>
      </p:sp>
    </p:spTree>
    <p:extLst>
      <p:ext uri="{BB962C8B-B14F-4D97-AF65-F5344CB8AC3E}">
        <p14:creationId xmlns:p14="http://schemas.microsoft.com/office/powerpoint/2010/main" val="1559079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76C02-7376-5BBB-16E4-3AE4B2EF58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1662D-8ACC-DB67-7D2E-D253A4A083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100D1D-08C0-5B6E-3E93-3E9017E731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Stigmatizing language can lead people to think of someone as only their disorder. For that reason, it is important to use person-first language when discussing mental health and other challenges. This type of language centers the whole person rather than their disease or disorder. By centering the person, it is easier to remember that they are more than just their challenge; they have a whole life and a whole history, just like you do. </a:t>
            </a:r>
          </a:p>
          <a:p>
            <a:endParaRPr lang="en-US" dirty="0"/>
          </a:p>
        </p:txBody>
      </p:sp>
      <p:sp>
        <p:nvSpPr>
          <p:cNvPr id="4" name="Slide Number Placeholder 3">
            <a:extLst>
              <a:ext uri="{FF2B5EF4-FFF2-40B4-BE49-F238E27FC236}">
                <a16:creationId xmlns:a16="http://schemas.microsoft.com/office/drawing/2014/main" id="{752961D4-59C5-0C41-31EA-18D46EE1D1E9}"/>
              </a:ext>
            </a:extLst>
          </p:cNvPr>
          <p:cNvSpPr>
            <a:spLocks noGrp="1"/>
          </p:cNvSpPr>
          <p:nvPr>
            <p:ph type="sldNum" sz="quarter" idx="5"/>
          </p:nvPr>
        </p:nvSpPr>
        <p:spPr/>
        <p:txBody>
          <a:bodyPr/>
          <a:lstStyle/>
          <a:p>
            <a:fld id="{8BE4646F-8629-4523-8E49-10F07608D2DB}" type="slidenum">
              <a:rPr lang="en-US" smtClean="0"/>
              <a:t>4</a:t>
            </a:fld>
            <a:endParaRPr lang="en-US"/>
          </a:p>
        </p:txBody>
      </p:sp>
    </p:spTree>
    <p:extLst>
      <p:ext uri="{BB962C8B-B14F-4D97-AF65-F5344CB8AC3E}">
        <p14:creationId xmlns:p14="http://schemas.microsoft.com/office/powerpoint/2010/main" val="3790741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Just as you wouldn’t say, “He’s cancer” or “She’s arthritis,” using a diagnosis to describe someone dismisses their humanity and minimizes their ability to recover or improve. In addition, general terms like “crazy,” “insane,” “bonkers,” etc. may imply that the person’s mental illness is something to fear or assign mental illness where none exists. </a:t>
            </a:r>
          </a:p>
          <a:p>
            <a:endParaRPr lang="en-US" dirty="0"/>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Some examples of changing stigmatizing language to person-first language include:</a:t>
            </a:r>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Instead of: “He’s an addict.” Try: “He’s struggling with substance abuse.”</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Instead of: “She’s bipolar.” Try: “She was diagnosed with bipolar disorder.”</a:t>
            </a:r>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Instead of: “They’re crazy.” Try: “I wonder what they’re struggling with?”</a:t>
            </a:r>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en-US" dirty="0"/>
              <a:t>Although this seems like a small change, it can be empowering and life-affirming to someone experiencing a mental health challenge or crisis by reminding them that they are more than their challenges. They bring a whole, complicated person to the world who is unlike anyone else. </a:t>
            </a:r>
          </a:p>
        </p:txBody>
      </p:sp>
      <p:sp>
        <p:nvSpPr>
          <p:cNvPr id="4" name="Slide Number Placeholder 3"/>
          <p:cNvSpPr>
            <a:spLocks noGrp="1"/>
          </p:cNvSpPr>
          <p:nvPr>
            <p:ph type="sldNum" sz="quarter" idx="5"/>
          </p:nvPr>
        </p:nvSpPr>
        <p:spPr/>
        <p:txBody>
          <a:bodyPr/>
          <a:lstStyle/>
          <a:p>
            <a:fld id="{8BE4646F-8629-4523-8E49-10F07608D2DB}" type="slidenum">
              <a:rPr lang="en-US" smtClean="0"/>
              <a:t>5</a:t>
            </a:fld>
            <a:endParaRPr lang="en-US"/>
          </a:p>
        </p:txBody>
      </p:sp>
    </p:spTree>
    <p:extLst>
      <p:ext uri="{BB962C8B-B14F-4D97-AF65-F5344CB8AC3E}">
        <p14:creationId xmlns:p14="http://schemas.microsoft.com/office/powerpoint/2010/main" val="512354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902E0-8862-1D2F-4E24-AE07BFE95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0FEB3-3481-B8B8-9937-8122BBABE5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071C66-B15E-4CF1-2299-1FA5E4E015F8}"/>
              </a:ext>
            </a:extLst>
          </p:cNvPr>
          <p:cNvSpPr>
            <a:spLocks noGrp="1"/>
          </p:cNvSpPr>
          <p:nvPr>
            <p:ph type="body" idx="1"/>
          </p:nvPr>
        </p:nvSpPr>
        <p:spPr/>
        <p:txBody>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If you have noticed changes in behavior or other concerning signs, how should you start a conversation with someone to talk to them about what you’ve seen? </a:t>
            </a:r>
          </a:p>
          <a:p>
            <a:endParaRPr lang="en-US" dirty="0"/>
          </a:p>
        </p:txBody>
      </p:sp>
      <p:sp>
        <p:nvSpPr>
          <p:cNvPr id="4" name="Slide Number Placeholder 3">
            <a:extLst>
              <a:ext uri="{FF2B5EF4-FFF2-40B4-BE49-F238E27FC236}">
                <a16:creationId xmlns:a16="http://schemas.microsoft.com/office/drawing/2014/main" id="{AD02F6B8-9508-5D9A-3CAF-7B40DCBFFA16}"/>
              </a:ext>
            </a:extLst>
          </p:cNvPr>
          <p:cNvSpPr>
            <a:spLocks noGrp="1"/>
          </p:cNvSpPr>
          <p:nvPr>
            <p:ph type="sldNum" sz="quarter" idx="5"/>
          </p:nvPr>
        </p:nvSpPr>
        <p:spPr/>
        <p:txBody>
          <a:bodyPr/>
          <a:lstStyle/>
          <a:p>
            <a:fld id="{8BE4646F-8629-4523-8E49-10F07608D2DB}" type="slidenum">
              <a:rPr lang="en-US" smtClean="0"/>
              <a:t>6</a:t>
            </a:fld>
            <a:endParaRPr lang="en-US"/>
          </a:p>
        </p:txBody>
      </p:sp>
    </p:spTree>
    <p:extLst>
      <p:ext uri="{BB962C8B-B14F-4D97-AF65-F5344CB8AC3E}">
        <p14:creationId xmlns:p14="http://schemas.microsoft.com/office/powerpoint/2010/main" val="1037521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5DEC7-6D11-BF61-13F5-B3CCB7F55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99943-4590-183E-C116-8706850F40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8A8376-CAA2-F612-B781-D0F6A08929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When deciding whether, when, and how to talk to someone you are close to about their (or your own) mental health, it is important to ask yourself a few questions: Why me? Why now? Why not?</a:t>
            </a:r>
          </a:p>
          <a:p>
            <a:endParaRPr lang="en-US" dirty="0"/>
          </a:p>
        </p:txBody>
      </p:sp>
      <p:sp>
        <p:nvSpPr>
          <p:cNvPr id="4" name="Slide Number Placeholder 3">
            <a:extLst>
              <a:ext uri="{FF2B5EF4-FFF2-40B4-BE49-F238E27FC236}">
                <a16:creationId xmlns:a16="http://schemas.microsoft.com/office/drawing/2014/main" id="{50C4DE57-3BFD-D5B3-80BC-5CBC9D662738}"/>
              </a:ext>
            </a:extLst>
          </p:cNvPr>
          <p:cNvSpPr>
            <a:spLocks noGrp="1"/>
          </p:cNvSpPr>
          <p:nvPr>
            <p:ph type="sldNum" sz="quarter" idx="5"/>
          </p:nvPr>
        </p:nvSpPr>
        <p:spPr/>
        <p:txBody>
          <a:bodyPr/>
          <a:lstStyle/>
          <a:p>
            <a:fld id="{8BE4646F-8629-4523-8E49-10F07608D2DB}" type="slidenum">
              <a:rPr lang="en-US" smtClean="0"/>
              <a:t>7</a:t>
            </a:fld>
            <a:endParaRPr lang="en-US"/>
          </a:p>
        </p:txBody>
      </p:sp>
    </p:spTree>
    <p:extLst>
      <p:ext uri="{BB962C8B-B14F-4D97-AF65-F5344CB8AC3E}">
        <p14:creationId xmlns:p14="http://schemas.microsoft.com/office/powerpoint/2010/main" val="3316158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D6BD5-6A39-8BA6-E2B0-048BDAB4F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91976-27A5-09D9-D5F8-140B4B30D8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F568E-64B8-1A7F-FF10-3620B8D73918}"/>
              </a:ext>
            </a:extLst>
          </p:cNvPr>
          <p:cNvSpPr>
            <a:spLocks noGrp="1"/>
          </p:cNvSpPr>
          <p:nvPr>
            <p:ph type="body" idx="1"/>
          </p:nvPr>
        </p:nvSpPr>
        <p:spPr/>
        <p:txBody>
          <a:bodyPr/>
          <a:lstStyle/>
          <a:p>
            <a:pPr marL="342900" marR="0" lvl="0" indent="-342900">
              <a:lnSpc>
                <a:spcPct val="107000"/>
              </a:lnSpc>
              <a:spcAft>
                <a:spcPts val="800"/>
              </a:spcAft>
              <a:buFont typeface="+mj-lt"/>
              <a:buAutoNum type="arabi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Why me?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Are you an appropriate person to start this conversation? </a:t>
            </a:r>
          </a:p>
          <a:p>
            <a:pPr marL="0" marR="0" lvl="0" indent="0">
              <a:lnSpc>
                <a:spcPct val="107000"/>
              </a:lnSpc>
              <a:spcAft>
                <a:spcPts val="800"/>
              </a:spcAft>
              <a:buFont typeface="+mj-l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When answering this question, think about your relationship with the person you plan to talk to. Will they feel comfortable talking to you? If not, is there someone else you could mention your concerns to who would be more appropriate? Sometimes, you are not the right person, and that’s ok. If you share your concerns with someone else, you may want to follow up with them later. </a:t>
            </a:r>
          </a:p>
          <a:p>
            <a:pPr marL="228600" marR="0">
              <a:lnSpc>
                <a:spcPct val="107000"/>
              </a:lnSpc>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If you decide that, yes, you ARE an appropriate person, then ask:</a:t>
            </a:r>
          </a:p>
          <a:p>
            <a:endParaRPr lang="en-US" dirty="0"/>
          </a:p>
        </p:txBody>
      </p:sp>
      <p:sp>
        <p:nvSpPr>
          <p:cNvPr id="4" name="Slide Number Placeholder 3">
            <a:extLst>
              <a:ext uri="{FF2B5EF4-FFF2-40B4-BE49-F238E27FC236}">
                <a16:creationId xmlns:a16="http://schemas.microsoft.com/office/drawing/2014/main" id="{FA0F4501-6032-B89C-A352-84226CCA827D}"/>
              </a:ext>
            </a:extLst>
          </p:cNvPr>
          <p:cNvSpPr>
            <a:spLocks noGrp="1"/>
          </p:cNvSpPr>
          <p:nvPr>
            <p:ph type="sldNum" sz="quarter" idx="5"/>
          </p:nvPr>
        </p:nvSpPr>
        <p:spPr/>
        <p:txBody>
          <a:bodyPr/>
          <a:lstStyle/>
          <a:p>
            <a:fld id="{8BE4646F-8629-4523-8E49-10F07608D2DB}" type="slidenum">
              <a:rPr lang="en-US" smtClean="0"/>
              <a:t>8</a:t>
            </a:fld>
            <a:endParaRPr lang="en-US"/>
          </a:p>
        </p:txBody>
      </p:sp>
    </p:spTree>
    <p:extLst>
      <p:ext uri="{BB962C8B-B14F-4D97-AF65-F5344CB8AC3E}">
        <p14:creationId xmlns:p14="http://schemas.microsoft.com/office/powerpoint/2010/main" val="3791271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9A1FE-F053-F570-616C-6A03CBF80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DD52D-826A-1570-DF75-3D16D366E1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D7722E-AC54-69E5-7262-FDE1B988EFD9}"/>
              </a:ext>
            </a:extLst>
          </p:cNvPr>
          <p:cNvSpPr>
            <a:spLocks noGrp="1"/>
          </p:cNvSpPr>
          <p:nvPr>
            <p:ph type="body" idx="1"/>
          </p:nvPr>
        </p:nvSpPr>
        <p:spPr/>
        <p:txBody>
          <a:bodyPr/>
          <a:lstStyle/>
          <a:p>
            <a:pPr marL="0" marR="0" lvl="0" indent="0">
              <a:lnSpc>
                <a:spcPct val="107000"/>
              </a:lnSpc>
              <a:spcAft>
                <a:spcPts val="800"/>
              </a:spcAft>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2. Why now?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What have you noticed that is causing concern? What is going on that leads you to think that now is the time? </a:t>
            </a:r>
          </a:p>
          <a:p>
            <a:pPr marL="2286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First and foremost,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do they seem to be in danger of harming themselves or someone else?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If YES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then it is important to get help immediately by calling 911, taking the person to the hospital (if that is a safe option for you and for them), or calling the 988 suicide prevention and crisis lifeline. </a:t>
            </a:r>
          </a:p>
          <a:p>
            <a:pPr marL="228600" marR="0">
              <a:lnSpc>
                <a:spcPct val="107000"/>
              </a:lnSpc>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If not, consider the following:</a:t>
            </a:r>
          </a:p>
          <a:p>
            <a:pPr marL="2286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Have you noticed behavior that is out of character such as missing out on things they usually enjoy doing, giving away prized possessions, missing appointments or meetings, acting erratically, or other changes? </a:t>
            </a:r>
          </a:p>
          <a:p>
            <a:pPr marL="228600" marR="0">
              <a:lnSpc>
                <a:spcPct val="107000"/>
              </a:lnSpc>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Have you noticed changes in mood, hygiene, appearance, or the way they speak about things? </a:t>
            </a:r>
          </a:p>
          <a:p>
            <a:pPr marL="228600" marR="0">
              <a:lnSpc>
                <a:spcPct val="107000"/>
              </a:lnSpc>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Have you noticed others around this person who are similarly concerned?</a:t>
            </a:r>
          </a:p>
          <a:p>
            <a:pPr marL="2286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If the answer to any of these is yes, then you probably have a good reason to want to discuss your concerns, so:</a:t>
            </a:r>
          </a:p>
          <a:p>
            <a:endParaRPr lang="en-US" dirty="0"/>
          </a:p>
        </p:txBody>
      </p:sp>
      <p:sp>
        <p:nvSpPr>
          <p:cNvPr id="4" name="Slide Number Placeholder 3">
            <a:extLst>
              <a:ext uri="{FF2B5EF4-FFF2-40B4-BE49-F238E27FC236}">
                <a16:creationId xmlns:a16="http://schemas.microsoft.com/office/drawing/2014/main" id="{53E90005-ECB0-9F56-6B68-328149138DAD}"/>
              </a:ext>
            </a:extLst>
          </p:cNvPr>
          <p:cNvSpPr>
            <a:spLocks noGrp="1"/>
          </p:cNvSpPr>
          <p:nvPr>
            <p:ph type="sldNum" sz="quarter" idx="5"/>
          </p:nvPr>
        </p:nvSpPr>
        <p:spPr/>
        <p:txBody>
          <a:bodyPr/>
          <a:lstStyle/>
          <a:p>
            <a:fld id="{8BE4646F-8629-4523-8E49-10F07608D2DB}" type="slidenum">
              <a:rPr lang="en-US" smtClean="0"/>
              <a:t>9</a:t>
            </a:fld>
            <a:endParaRPr lang="en-US"/>
          </a:p>
        </p:txBody>
      </p:sp>
    </p:spTree>
    <p:extLst>
      <p:ext uri="{BB962C8B-B14F-4D97-AF65-F5344CB8AC3E}">
        <p14:creationId xmlns:p14="http://schemas.microsoft.com/office/powerpoint/2010/main" val="218387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60649-AA92-BA4B-E31D-5C6F5F9897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990F5-9051-904F-4E8A-3C3DF078A0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BADD68-92D6-F50F-7642-6A5037D2FE47}"/>
              </a:ext>
            </a:extLst>
          </p:cNvPr>
          <p:cNvSpPr>
            <a:spLocks noGrp="1"/>
          </p:cNvSpPr>
          <p:nvPr>
            <p:ph type="body" idx="1"/>
          </p:nvPr>
        </p:nvSpPr>
        <p:spPr/>
        <p:txBody>
          <a:bodyPr/>
          <a:lstStyle/>
          <a:p>
            <a:pPr marL="0" marR="0" lvl="0" indent="0">
              <a:lnSpc>
                <a:spcPct val="107000"/>
              </a:lnSpc>
              <a:buFont typeface="+mj-l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3. Why not?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Take one last moment to consider the following:</a:t>
            </a:r>
          </a:p>
          <a:p>
            <a:pPr marL="342900" marR="0" lvl="0" indent="-342900">
              <a:lnSpc>
                <a:spcPct val="107000"/>
              </a:lnSpc>
              <a:buFont typeface="Calibri" panose="020F050202020403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Do you have time and space to have a thoughtful conversation right now? If not, schedule a time to meet when you do. </a:t>
            </a:r>
          </a:p>
          <a:p>
            <a:pPr marL="342900" marR="0" lvl="0" indent="-342900">
              <a:lnSpc>
                <a:spcPct val="107000"/>
              </a:lnSpc>
              <a:buFont typeface="Calibri" panose="020F050202020403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Are you willing to follow up with this person to check on them or offer assistance beyond this one conversation? If not, you may reconsider if you are the person to approach them. </a:t>
            </a:r>
          </a:p>
          <a:p>
            <a:pPr marL="342900" marR="0" lvl="0" indent="-342900">
              <a:lnSpc>
                <a:spcPct val="107000"/>
              </a:lnSpc>
              <a:buFont typeface="Calibri" panose="020F050202020403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Do you know what next steps are available in your community, online, or nearby if the person asks for resources? If not, do a little research into what is available beforehand, OR, in a pinch, offer to look for resources with them. </a:t>
            </a:r>
          </a:p>
          <a:p>
            <a:pPr marL="342900" marR="0" lvl="0" indent="-342900">
              <a:lnSpc>
                <a:spcPct val="107000"/>
              </a:lnSpc>
              <a:spcAft>
                <a:spcPts val="800"/>
              </a:spcAft>
              <a:buFont typeface="Calibri" panose="020F050202020403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Do you have a plan for what to do if the person you are talking to gets upset or rejects your offer to talk? If not, make a plan. Be prepared for someone to say, “No thanks.” It is easy to say not to take rejection personally, but in the moment, it can feel very personal. React calmly and let them know that you are around if they change their mind. </a:t>
            </a:r>
          </a:p>
          <a:p>
            <a:endParaRPr lang="en-US" dirty="0"/>
          </a:p>
        </p:txBody>
      </p:sp>
      <p:sp>
        <p:nvSpPr>
          <p:cNvPr id="4" name="Slide Number Placeholder 3">
            <a:extLst>
              <a:ext uri="{FF2B5EF4-FFF2-40B4-BE49-F238E27FC236}">
                <a16:creationId xmlns:a16="http://schemas.microsoft.com/office/drawing/2014/main" id="{F1E8CD2E-4935-6CDA-8857-2C6955C540AE}"/>
              </a:ext>
            </a:extLst>
          </p:cNvPr>
          <p:cNvSpPr>
            <a:spLocks noGrp="1"/>
          </p:cNvSpPr>
          <p:nvPr>
            <p:ph type="sldNum" sz="quarter" idx="5"/>
          </p:nvPr>
        </p:nvSpPr>
        <p:spPr/>
        <p:txBody>
          <a:bodyPr/>
          <a:lstStyle/>
          <a:p>
            <a:fld id="{8BE4646F-8629-4523-8E49-10F07608D2DB}" type="slidenum">
              <a:rPr lang="en-US" smtClean="0"/>
              <a:t>10</a:t>
            </a:fld>
            <a:endParaRPr lang="en-US"/>
          </a:p>
        </p:txBody>
      </p:sp>
    </p:spTree>
    <p:extLst>
      <p:ext uri="{BB962C8B-B14F-4D97-AF65-F5344CB8AC3E}">
        <p14:creationId xmlns:p14="http://schemas.microsoft.com/office/powerpoint/2010/main" val="403358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88D6B-856F-0F3F-FF66-6B356F151F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B0BED-8E9D-03D7-27A1-A6A652CE0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C9D26A-0443-FD9D-D9EE-29E730BF0736}"/>
              </a:ext>
            </a:extLst>
          </p:cNvPr>
          <p:cNvSpPr>
            <a:spLocks noGrp="1"/>
          </p:cNvSpPr>
          <p:nvPr>
            <p:ph type="body" idx="1"/>
          </p:nvPr>
        </p:nvSpPr>
        <p:spPr/>
        <p:txBody>
          <a:bodyPr/>
          <a:lstStyle/>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If, after reflecting on Why me? Why now? and Why not? You decide that it’s you, now, and why not! What next? </a:t>
            </a:r>
          </a:p>
          <a:p>
            <a:endParaRPr lang="en-US" dirty="0"/>
          </a:p>
          <a:p>
            <a:endParaRPr lang="en-US" dirty="0"/>
          </a:p>
        </p:txBody>
      </p:sp>
      <p:sp>
        <p:nvSpPr>
          <p:cNvPr id="4" name="Slide Number Placeholder 3">
            <a:extLst>
              <a:ext uri="{FF2B5EF4-FFF2-40B4-BE49-F238E27FC236}">
                <a16:creationId xmlns:a16="http://schemas.microsoft.com/office/drawing/2014/main" id="{B55A7C99-F745-1408-151A-B1999E8599F0}"/>
              </a:ext>
            </a:extLst>
          </p:cNvPr>
          <p:cNvSpPr>
            <a:spLocks noGrp="1"/>
          </p:cNvSpPr>
          <p:nvPr>
            <p:ph type="sldNum" sz="quarter" idx="5"/>
          </p:nvPr>
        </p:nvSpPr>
        <p:spPr/>
        <p:txBody>
          <a:bodyPr/>
          <a:lstStyle/>
          <a:p>
            <a:fld id="{8BE4646F-8629-4523-8E49-10F07608D2DB}" type="slidenum">
              <a:rPr lang="en-US" smtClean="0"/>
              <a:t>11</a:t>
            </a:fld>
            <a:endParaRPr lang="en-US"/>
          </a:p>
        </p:txBody>
      </p:sp>
    </p:spTree>
    <p:extLst>
      <p:ext uri="{BB962C8B-B14F-4D97-AF65-F5344CB8AC3E}">
        <p14:creationId xmlns:p14="http://schemas.microsoft.com/office/powerpoint/2010/main" val="4252711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4DAA5-010F-6B51-9A43-346676EF7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C8F57-889D-2998-EB45-85547DE91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40F618-8E0A-EA09-03AA-8145124F6DC4}"/>
              </a:ext>
            </a:extLst>
          </p:cNvPr>
          <p:cNvSpPr>
            <a:spLocks noGrp="1"/>
          </p:cNvSpPr>
          <p:nvPr>
            <p:ph type="body" idx="1"/>
          </p:nvPr>
        </p:nvSpPr>
        <p:spPr/>
        <p:txBody>
          <a:bodyPr/>
          <a:lstStyle/>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Approach with care:</a:t>
            </a:r>
          </a:p>
          <a:p>
            <a:pPr marL="342900" marR="0" lvl="0" indent="-342900">
              <a:lnSpc>
                <a:spcPct val="107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Use I-statements to state in a nonjudgmental way what you have noticed that has caused concern. </a:t>
            </a:r>
          </a:p>
          <a:p>
            <a:pPr marL="4572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For example: “I have noticed that you don’t seem as interested in your garden this year and that you’ve been missing meetings more than in the past. Is everything ok?”</a:t>
            </a:r>
          </a:p>
          <a:p>
            <a:pPr marL="4572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 noticed that you’ve been sitting alone at meetings and not chatting as much as you used to. Is anything bothering you?”</a:t>
            </a:r>
          </a:p>
          <a:p>
            <a:pPr marL="4572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last couple of times we had family dinner, you didn’t come. Are you doing ok?”</a:t>
            </a:r>
          </a:p>
          <a:p>
            <a:pPr marL="342900" marR="0" lvl="0" indent="-342900">
              <a:lnSpc>
                <a:spcPct val="107000"/>
              </a:lnSpc>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Ask questions, but don’t push. If they don’t open up, just let them know you are here if they need you.</a:t>
            </a:r>
          </a:p>
          <a:p>
            <a:pPr marL="342900" marR="0" lvl="0" indent="-342900">
              <a:lnSpc>
                <a:spcPct val="107000"/>
              </a:lnSpc>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Offer gentle support without judgement or comparison. It is not up to you to decide what they do, so removing judgment from your verbal and non-verbal communication as well as trying to limit even internal judgement can allow you to be a supportive, empathetic listener. You don’t have to agree with someone’s feelings, decisions, or behavior to care for or support them; especially if they are seeking help. </a:t>
            </a:r>
          </a:p>
          <a:p>
            <a:pPr marL="342900" marR="0" lvl="0" indent="-342900">
              <a:lnSpc>
                <a:spcPct val="107000"/>
              </a:lnSpc>
              <a:spcAft>
                <a:spcPts val="800"/>
              </a:spcAft>
              <a:buFont typeface="+mj-lt"/>
              <a:buAutoNum type="arabi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DO NOT DIAGNOSE THEM! Unless you are a mental health practitioner, you do not have the education, training, or experience to diagnose someone with a mental illness. If you are concerned that they may be showing signs of mental illness, encourage them to seek help from a professional. </a:t>
            </a:r>
          </a:p>
          <a:p>
            <a:pPr marL="4572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For example: “What you’re describing when you say you don’t feel like yourself anymore and don’t want to get out of bed sounds really hard. Have you thought about talking to your doctor or to another professional?” </a:t>
            </a:r>
          </a:p>
          <a:p>
            <a:pPr marL="4572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way you’ve described feeling after you drink sounds uncomfortable. Have you thought about talking to someone who could help you work on that?” </a:t>
            </a:r>
          </a:p>
          <a:p>
            <a:pPr marL="45720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feelings you’re describing sound like they’re bothering you. Have you talked to your doctor about it? “ </a:t>
            </a:r>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Follow Up:</a:t>
            </a:r>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After you have discussed your concerns, be sure to follow up. This might be a planned follow up that you agree upon such as, “I’ll call you on Monday after your doctor’s appointment to see how everything went.” or “How about I come pick you up for the next meeting?” or “I’m happy to go with you when you meet with that addiction counselor.” </a:t>
            </a:r>
          </a:p>
          <a:p>
            <a:pPr marL="0" marR="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One of the scariest things about disclosing a known mental illness or a concern about mental health or substance use is the fear that people will not accept you or treat you the same if they know. By approaching someone you care about with your concerns, you are offering them a lifeline, sometimes quite literally, to recovery.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finally, just be patient with them and with yourself. Recovery is a long road, and no matter how much support someone has, there will be bumps along the way. </a:t>
            </a:r>
          </a:p>
        </p:txBody>
      </p:sp>
      <p:sp>
        <p:nvSpPr>
          <p:cNvPr id="4" name="Slide Number Placeholder 3">
            <a:extLst>
              <a:ext uri="{FF2B5EF4-FFF2-40B4-BE49-F238E27FC236}">
                <a16:creationId xmlns:a16="http://schemas.microsoft.com/office/drawing/2014/main" id="{4C9FC833-C178-3493-D133-AE19FABCC276}"/>
              </a:ext>
            </a:extLst>
          </p:cNvPr>
          <p:cNvSpPr>
            <a:spLocks noGrp="1"/>
          </p:cNvSpPr>
          <p:nvPr>
            <p:ph type="sldNum" sz="quarter" idx="5"/>
          </p:nvPr>
        </p:nvSpPr>
        <p:spPr/>
        <p:txBody>
          <a:bodyPr/>
          <a:lstStyle/>
          <a:p>
            <a:fld id="{8BE4646F-8629-4523-8E49-10F07608D2DB}" type="slidenum">
              <a:rPr lang="en-US" smtClean="0"/>
              <a:t>12</a:t>
            </a:fld>
            <a:endParaRPr lang="en-US"/>
          </a:p>
        </p:txBody>
      </p:sp>
    </p:spTree>
    <p:extLst>
      <p:ext uri="{BB962C8B-B14F-4D97-AF65-F5344CB8AC3E}">
        <p14:creationId xmlns:p14="http://schemas.microsoft.com/office/powerpoint/2010/main" val="3813254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UAMS also has a program called UAMS </a:t>
            </a:r>
            <a:r>
              <a:rPr lang="en-US" dirty="0" err="1"/>
              <a:t>ARConnect</a:t>
            </a:r>
            <a:r>
              <a:rPr lang="en-US" dirty="0"/>
              <a:t> Now, and the information for that is here as well as on your handout. This resource is also available to the public. </a:t>
            </a:r>
          </a:p>
          <a:p>
            <a:r>
              <a:rPr lang="en-US" dirty="0"/>
              <a:t>I’ve also listed the National Domestic Violence Hotline number and the National Suicide &amp; Crisis Lifeline. It is a good idea to have these numbers saved in your phone or handy at your office. Share them with your admins as well. </a:t>
            </a:r>
          </a:p>
          <a:p>
            <a:endParaRPr lang="en-US" dirty="0"/>
          </a:p>
          <a:p>
            <a:r>
              <a:rPr lang="en-US" dirty="0"/>
              <a:t>We also offer several trainings related to mental health support [click]</a:t>
            </a:r>
          </a:p>
        </p:txBody>
      </p:sp>
      <p:sp>
        <p:nvSpPr>
          <p:cNvPr id="4" name="Slide Number Placeholder 3"/>
          <p:cNvSpPr>
            <a:spLocks noGrp="1"/>
          </p:cNvSpPr>
          <p:nvPr>
            <p:ph type="sldNum" sz="quarter" idx="5"/>
          </p:nvPr>
        </p:nvSpPr>
        <p:spPr/>
        <p:txBody>
          <a:bodyPr/>
          <a:lstStyle/>
          <a:p>
            <a:fld id="{D5939589-3E79-4C82-AA4A-FE78234FAA59}" type="slidenum">
              <a:rPr lang="en-US" smtClean="0"/>
              <a:t>13</a:t>
            </a:fld>
            <a:endParaRPr lang="en-US" dirty="0"/>
          </a:p>
        </p:txBody>
      </p:sp>
    </p:spTree>
    <p:extLst>
      <p:ext uri="{BB962C8B-B14F-4D97-AF65-F5344CB8AC3E}">
        <p14:creationId xmlns:p14="http://schemas.microsoft.com/office/powerpoint/2010/main" val="2837704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If you are interested in learning more in-depth information about mental health and substance use challenges, gaining more tools to help you respond in a non-crisis or crisis situation, and practice using those tools, reach out to your county agent to schedule Mental Health First Aid in your area. </a:t>
            </a:r>
          </a:p>
          <a:p>
            <a:endParaRPr lang="en-US" dirty="0"/>
          </a:p>
          <a:p>
            <a:r>
              <a:rPr lang="en-US" dirty="0"/>
              <a:t>All county FCS agents have FLIP-IT available. This is a 1 – 2 session program that teaches specific skills related to managing strong emotions. </a:t>
            </a:r>
          </a:p>
          <a:p>
            <a:r>
              <a:rPr lang="en-US" dirty="0"/>
              <a:t>We also have several county agents and state staff who are trained to facilitate the QPR Suicide Prevention training. QPR stands for Question Persuade Refer, and it specifically trains participants to respond to someone experiencing suicidal thoughts or planning suicide. </a:t>
            </a:r>
          </a:p>
          <a:p>
            <a:r>
              <a:rPr lang="en-US" dirty="0"/>
              <a:t>Lastly, we have seven trained Mental Health First Aid facilitators. This is an 8-hour program designed to teach participants how to respond to someone experiencing a mental health or substance use challenge. </a:t>
            </a:r>
          </a:p>
        </p:txBody>
      </p:sp>
      <p:sp>
        <p:nvSpPr>
          <p:cNvPr id="4" name="Slide Number Placeholder 3"/>
          <p:cNvSpPr>
            <a:spLocks noGrp="1"/>
          </p:cNvSpPr>
          <p:nvPr>
            <p:ph type="sldNum" sz="quarter" idx="5"/>
          </p:nvPr>
        </p:nvSpPr>
        <p:spPr/>
        <p:txBody>
          <a:bodyPr/>
          <a:lstStyle/>
          <a:p>
            <a:fld id="{D5939589-3E79-4C82-AA4A-FE78234FAA59}" type="slidenum">
              <a:rPr lang="en-US" smtClean="0"/>
              <a:t>14</a:t>
            </a:fld>
            <a:endParaRPr lang="en-US" dirty="0"/>
          </a:p>
        </p:txBody>
      </p:sp>
    </p:spTree>
    <p:extLst>
      <p:ext uri="{BB962C8B-B14F-4D97-AF65-F5344CB8AC3E}">
        <p14:creationId xmlns:p14="http://schemas.microsoft.com/office/powerpoint/2010/main" val="3930024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F3E53-971D-29FB-4DA9-FEB85C9EEA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72C1D-D837-F8E9-0C73-1EB3BCBF4F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B6FCC-1DFA-C65D-5558-B0292711CF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Questions?</a:t>
            </a:r>
          </a:p>
          <a:p>
            <a:endParaRPr lang="en-US" dirty="0"/>
          </a:p>
        </p:txBody>
      </p:sp>
      <p:sp>
        <p:nvSpPr>
          <p:cNvPr id="4" name="Slide Number Placeholder 3">
            <a:extLst>
              <a:ext uri="{FF2B5EF4-FFF2-40B4-BE49-F238E27FC236}">
                <a16:creationId xmlns:a16="http://schemas.microsoft.com/office/drawing/2014/main" id="{4475C4D3-81CA-A6B8-CCB3-6E617651199A}"/>
              </a:ext>
            </a:extLst>
          </p:cNvPr>
          <p:cNvSpPr>
            <a:spLocks noGrp="1"/>
          </p:cNvSpPr>
          <p:nvPr>
            <p:ph type="sldNum" sz="quarter" idx="5"/>
          </p:nvPr>
        </p:nvSpPr>
        <p:spPr/>
        <p:txBody>
          <a:bodyPr/>
          <a:lstStyle/>
          <a:p>
            <a:fld id="{8BE4646F-8629-4523-8E49-10F07608D2DB}" type="slidenum">
              <a:rPr lang="en-US" smtClean="0"/>
              <a:t>15</a:t>
            </a:fld>
            <a:endParaRPr lang="en-US"/>
          </a:p>
        </p:txBody>
      </p:sp>
    </p:spTree>
    <p:extLst>
      <p:ext uri="{BB962C8B-B14F-4D97-AF65-F5344CB8AC3E}">
        <p14:creationId xmlns:p14="http://schemas.microsoft.com/office/powerpoint/2010/main" val="459126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64E8E-82EF-CD0A-53D5-B95A4E489E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3D702B-AB44-DD91-D04D-A25637EEAB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B61551-F6F4-D2A9-A56E-36650CB1149F}"/>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5" name="Footer Placeholder 4">
            <a:extLst>
              <a:ext uri="{FF2B5EF4-FFF2-40B4-BE49-F238E27FC236}">
                <a16:creationId xmlns:a16="http://schemas.microsoft.com/office/drawing/2014/main" id="{84D96935-782F-1EF1-72AB-6C97FCAE41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DF5930-9DFF-CFB5-E0C0-B80A5E6F44A4}"/>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1745018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00772-0B60-0F87-598C-671141D98C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7E4611-A67A-E8F0-A90C-679E4DE6A4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603E3C-5650-A66E-0065-DEF1FE17B610}"/>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5" name="Footer Placeholder 4">
            <a:extLst>
              <a:ext uri="{FF2B5EF4-FFF2-40B4-BE49-F238E27FC236}">
                <a16:creationId xmlns:a16="http://schemas.microsoft.com/office/drawing/2014/main" id="{81537B9B-FB8C-1892-3F1F-B2DA371179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13F2D7-4401-FB5F-F7BB-E95FD7766BFE}"/>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4210428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68788-9BA8-4BB9-FC5E-012BD54AD6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C12928-9FE7-DA02-5A74-F52375B764E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3C0341-7A00-4305-C131-62AAFFBC09A9}"/>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5" name="Footer Placeholder 4">
            <a:extLst>
              <a:ext uri="{FF2B5EF4-FFF2-40B4-BE49-F238E27FC236}">
                <a16:creationId xmlns:a16="http://schemas.microsoft.com/office/drawing/2014/main" id="{7FCEA85E-C076-8856-BE95-5120ECDB3A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46B159-4E01-4F7F-3BA0-AC9FB95A79E7}"/>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3089673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1CE46-C0FA-E647-DE97-9AF233112A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0D1E01-807B-B6B3-B4D5-9B4B7A7F7B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B9FD9-72C4-85EF-2179-8E82B74C1E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4EDA75-0A14-A89E-6320-AC8C3DA5B71E}"/>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6" name="Footer Placeholder 5">
            <a:extLst>
              <a:ext uri="{FF2B5EF4-FFF2-40B4-BE49-F238E27FC236}">
                <a16:creationId xmlns:a16="http://schemas.microsoft.com/office/drawing/2014/main" id="{4C076F89-7B87-F2BA-6377-B653CD0CEF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AF1E50-7520-CA04-39AE-6352EB9EB5B1}"/>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2395334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09EE-CDC1-7DE9-E039-C7D5DDF3097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18E5AC-EC6C-5A44-3A35-4A10857F56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5C9088-98C2-93E3-E0C4-BEA30F6FB9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C710CE-A594-D5BE-9F86-F29187C860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8A2F17-E34A-1EEB-A9E2-22634C3721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0B3F04-2D49-1437-B70C-F7791E4E0EE6}"/>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8" name="Footer Placeholder 7">
            <a:extLst>
              <a:ext uri="{FF2B5EF4-FFF2-40B4-BE49-F238E27FC236}">
                <a16:creationId xmlns:a16="http://schemas.microsoft.com/office/drawing/2014/main" id="{1C06278B-7EEF-B91D-E64E-E84E2CBFB5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FA2123-A6E1-EABF-2C8F-8D385496BB13}"/>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984258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75CB0-5D93-B6F9-A7CB-4B9F11DCAE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91B776-3A18-9020-F105-3019D6708134}"/>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4" name="Footer Placeholder 3">
            <a:extLst>
              <a:ext uri="{FF2B5EF4-FFF2-40B4-BE49-F238E27FC236}">
                <a16:creationId xmlns:a16="http://schemas.microsoft.com/office/drawing/2014/main" id="{5B903283-7932-7A93-79AF-6BFAC3A4CC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3305E1-1576-43B1-D957-3C2679061D48}"/>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4003012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93311D-DF53-BF21-6AAD-A4A1D9132545}"/>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3" name="Footer Placeholder 2">
            <a:extLst>
              <a:ext uri="{FF2B5EF4-FFF2-40B4-BE49-F238E27FC236}">
                <a16:creationId xmlns:a16="http://schemas.microsoft.com/office/drawing/2014/main" id="{3F70041F-34F8-71C0-F673-71C43149BD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50E8EC-28D6-EF13-D742-5951763BE950}"/>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641648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AEE6C-F5D4-75D2-16CB-43753DDA74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EE213C-C9E8-9B66-2841-E89A89B735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98B04D-32AE-500A-D6A5-16C32C7FF6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C02958-1F9D-24AD-DEB6-56735E92301F}"/>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6" name="Footer Placeholder 5">
            <a:extLst>
              <a:ext uri="{FF2B5EF4-FFF2-40B4-BE49-F238E27FC236}">
                <a16:creationId xmlns:a16="http://schemas.microsoft.com/office/drawing/2014/main" id="{A845466C-0772-FD2A-C250-4E22841233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2B16F6-C172-38A0-3B82-D445778974F4}"/>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830903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7464-4247-28D1-F6E1-46DCCA9847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D2CBD4-A3E9-6DC6-0623-07A00A4DA3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4AFE60-C638-A04C-47C2-72DA8663BA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936A67-8503-37F8-C86B-9DD784466AF0}"/>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6" name="Footer Placeholder 5">
            <a:extLst>
              <a:ext uri="{FF2B5EF4-FFF2-40B4-BE49-F238E27FC236}">
                <a16:creationId xmlns:a16="http://schemas.microsoft.com/office/drawing/2014/main" id="{C24E8602-91D8-A756-9F96-E3D03D24F7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DF32CE-CAB1-A992-CE59-970BE847A19F}"/>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2475904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E5563-597B-E408-29A2-9FED90F311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68657E-DD3C-E698-41C6-BAA1E8D561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57076D-FB72-6898-5B2F-ED43DD113442}"/>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5" name="Footer Placeholder 4">
            <a:extLst>
              <a:ext uri="{FF2B5EF4-FFF2-40B4-BE49-F238E27FC236}">
                <a16:creationId xmlns:a16="http://schemas.microsoft.com/office/drawing/2014/main" id="{0B3AAB56-3055-A2CA-1F35-061788751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2572E5-32FA-8013-6E86-231CFE8ED125}"/>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2189169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44FA60-9885-A1CA-3484-21CBDA7666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657090-873B-257A-D3BA-CAAD61D026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8CD0AE-DC46-19BD-D7EA-2D7AF40B77F2}"/>
              </a:ext>
            </a:extLst>
          </p:cNvPr>
          <p:cNvSpPr>
            <a:spLocks noGrp="1"/>
          </p:cNvSpPr>
          <p:nvPr>
            <p:ph type="dt" sz="half" idx="10"/>
          </p:nvPr>
        </p:nvSpPr>
        <p:spPr/>
        <p:txBody>
          <a:bodyPr/>
          <a:lstStyle/>
          <a:p>
            <a:fld id="{EB6FF822-9080-4B15-A395-DB4E51794E73}" type="datetimeFigureOut">
              <a:rPr lang="en-US" smtClean="0"/>
              <a:t>1/13/25</a:t>
            </a:fld>
            <a:endParaRPr lang="en-US"/>
          </a:p>
        </p:txBody>
      </p:sp>
      <p:sp>
        <p:nvSpPr>
          <p:cNvPr id="5" name="Footer Placeholder 4">
            <a:extLst>
              <a:ext uri="{FF2B5EF4-FFF2-40B4-BE49-F238E27FC236}">
                <a16:creationId xmlns:a16="http://schemas.microsoft.com/office/drawing/2014/main" id="{603B023E-3E4B-25F7-D79B-BC177108BB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1924D7-DE9A-9138-DD12-71947FBF89A7}"/>
              </a:ext>
            </a:extLst>
          </p:cNvPr>
          <p:cNvSpPr>
            <a:spLocks noGrp="1"/>
          </p:cNvSpPr>
          <p:nvPr>
            <p:ph type="sldNum" sz="quarter" idx="12"/>
          </p:nvPr>
        </p:nvSpPr>
        <p:spPr/>
        <p:txBody>
          <a:bodyPr/>
          <a:lstStyle/>
          <a:p>
            <a:fld id="{F8C61B4D-3CA0-4F8B-B80A-7D3DA0BBD1F5}" type="slidenum">
              <a:rPr lang="en-US" smtClean="0"/>
              <a:t>‹#›</a:t>
            </a:fld>
            <a:endParaRPr lang="en-US"/>
          </a:p>
        </p:txBody>
      </p:sp>
    </p:spTree>
    <p:extLst>
      <p:ext uri="{BB962C8B-B14F-4D97-AF65-F5344CB8AC3E}">
        <p14:creationId xmlns:p14="http://schemas.microsoft.com/office/powerpoint/2010/main" val="2873427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80766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75E839-6C8C-40F6-1D9E-3C2D3E9B62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E563B1-DD38-EA49-F14B-B9F30F8CEB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3AB22-79E7-86DD-6139-AA982A0FDC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6FF822-9080-4B15-A395-DB4E51794E73}" type="datetimeFigureOut">
              <a:rPr lang="en-US" smtClean="0"/>
              <a:t>1/13/25</a:t>
            </a:fld>
            <a:endParaRPr lang="en-US"/>
          </a:p>
        </p:txBody>
      </p:sp>
      <p:sp>
        <p:nvSpPr>
          <p:cNvPr id="5" name="Footer Placeholder 4">
            <a:extLst>
              <a:ext uri="{FF2B5EF4-FFF2-40B4-BE49-F238E27FC236}">
                <a16:creationId xmlns:a16="http://schemas.microsoft.com/office/drawing/2014/main" id="{B033171F-EA80-A2B8-F12D-49B82CE0CC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9B8CD23-9460-861B-A457-15CB17DA9C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C61B4D-3CA0-4F8B-B80A-7D3DA0BBD1F5}" type="slidenum">
              <a:rPr lang="en-US" smtClean="0"/>
              <a:t>‹#›</a:t>
            </a:fld>
            <a:endParaRPr lang="en-US"/>
          </a:p>
        </p:txBody>
      </p:sp>
    </p:spTree>
    <p:extLst>
      <p:ext uri="{BB962C8B-B14F-4D97-AF65-F5344CB8AC3E}">
        <p14:creationId xmlns:p14="http://schemas.microsoft.com/office/powerpoint/2010/main" val="2361548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Oval 4">
            <a:extLst>
              <a:ext uri="{FF2B5EF4-FFF2-40B4-BE49-F238E27FC236}">
                <a16:creationId xmlns:a16="http://schemas.microsoft.com/office/drawing/2014/main" id="{4ED0AEE1-5528-F716-8299-8ABB2BD50B68}"/>
              </a:ext>
              <a:ext uri="{C183D7F6-B498-43B3-948B-1728B52AA6E4}">
                <adec:decorative xmlns:adec="http://schemas.microsoft.com/office/drawing/2017/decorative" val="1"/>
              </a:ext>
            </a:extLst>
          </p:cNvPr>
          <p:cNvSpPr/>
          <p:nvPr/>
        </p:nvSpPr>
        <p:spPr>
          <a:xfrm>
            <a:off x="7166262" y="3362639"/>
            <a:ext cx="4638675" cy="2387600"/>
          </a:xfrm>
          <a:prstGeom prst="wedgeEllipseCallout">
            <a:avLst>
              <a:gd name="adj1" fmla="val -69969"/>
              <a:gd name="adj2" fmla="val 6196"/>
            </a:avLst>
          </a:prstGeom>
          <a:solidFill>
            <a:schemeClr val="accent4">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Speech Bubble: Oval 3">
            <a:extLst>
              <a:ext uri="{FF2B5EF4-FFF2-40B4-BE49-F238E27FC236}">
                <a16:creationId xmlns:a16="http://schemas.microsoft.com/office/drawing/2014/main" id="{FB7A4483-3897-9F15-9A96-81F38EC628CE}"/>
              </a:ext>
              <a:ext uri="{C183D7F6-B498-43B3-948B-1728B52AA6E4}">
                <adec:decorative xmlns:adec="http://schemas.microsoft.com/office/drawing/2017/decorative" val="1"/>
              </a:ext>
            </a:extLst>
          </p:cNvPr>
          <p:cNvSpPr/>
          <p:nvPr/>
        </p:nvSpPr>
        <p:spPr>
          <a:xfrm>
            <a:off x="4650234" y="282261"/>
            <a:ext cx="5349224" cy="4038600"/>
          </a:xfrm>
          <a:prstGeom prst="wedgeEllipseCallout">
            <a:avLst>
              <a:gd name="adj1" fmla="val -23333"/>
              <a:gd name="adj2" fmla="val 64349"/>
            </a:avLst>
          </a:prstGeom>
          <a:solidFill>
            <a:schemeClr val="accent5">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026" name="Picture 2" descr="Arkansas Extension Homemakers Club logo">
            <a:extLst>
              <a:ext uri="{FF2B5EF4-FFF2-40B4-BE49-F238E27FC236}">
                <a16:creationId xmlns:a16="http://schemas.microsoft.com/office/drawing/2014/main" id="{B03DFAF0-79BC-D811-4A72-9D53FF456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602" y="3186580"/>
            <a:ext cx="1365701" cy="11317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amily &amp; Consumer Sciences logo">
            <a:extLst>
              <a:ext uri="{FF2B5EF4-FFF2-40B4-BE49-F238E27FC236}">
                <a16:creationId xmlns:a16="http://schemas.microsoft.com/office/drawing/2014/main" id="{BF72FF42-8A17-BBB1-5D23-341B0F52EC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078" y="1979363"/>
            <a:ext cx="2618751" cy="1126181"/>
          </a:xfrm>
          <a:prstGeom prst="rect">
            <a:avLst/>
          </a:prstGeom>
        </p:spPr>
      </p:pic>
      <p:pic>
        <p:nvPicPr>
          <p:cNvPr id="10" name="Picture 9" descr="University of Arkansas System Division of Agriculture Research and Extension logo">
            <a:extLst>
              <a:ext uri="{FF2B5EF4-FFF2-40B4-BE49-F238E27FC236}">
                <a16:creationId xmlns:a16="http://schemas.microsoft.com/office/drawing/2014/main" id="{483DFD68-55C5-E711-A431-936CB887C7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946" y="357422"/>
            <a:ext cx="2711011" cy="1581423"/>
          </a:xfrm>
          <a:prstGeom prst="rect">
            <a:avLst/>
          </a:prstGeom>
        </p:spPr>
      </p:pic>
      <p:sp>
        <p:nvSpPr>
          <p:cNvPr id="6" name="Subtitle 2">
            <a:extLst>
              <a:ext uri="{FF2B5EF4-FFF2-40B4-BE49-F238E27FC236}">
                <a16:creationId xmlns:a16="http://schemas.microsoft.com/office/drawing/2014/main" id="{328AA453-088A-3620-CDF2-066AF3AB7853}"/>
              </a:ext>
            </a:extLst>
          </p:cNvPr>
          <p:cNvSpPr txBox="1">
            <a:spLocks/>
          </p:cNvSpPr>
          <p:nvPr/>
        </p:nvSpPr>
        <p:spPr>
          <a:xfrm>
            <a:off x="343638" y="4514086"/>
            <a:ext cx="6723590" cy="20616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latin typeface="Avenir Next LT Pro Light" panose="020B0304020202020204" pitchFamily="34" charset="0"/>
              </a:rPr>
              <a:t>Prepared by:</a:t>
            </a:r>
          </a:p>
          <a:p>
            <a:r>
              <a:rPr lang="en-US" sz="3600" dirty="0">
                <a:latin typeface="Avenir Next LT Pro Light" panose="020B0304020202020204" pitchFamily="34" charset="0"/>
              </a:rPr>
              <a:t>Dr. Brittney Schrick, Ph.D., CFLE</a:t>
            </a:r>
          </a:p>
          <a:p>
            <a:r>
              <a:rPr lang="en-US" dirty="0">
                <a:latin typeface="Avenir Next LT Pro Light" panose="020B0304020202020204" pitchFamily="34" charset="0"/>
              </a:rPr>
              <a:t>Associate Professor &amp; Family Life Specialist</a:t>
            </a:r>
          </a:p>
          <a:p>
            <a:r>
              <a:rPr lang="en-US" dirty="0">
                <a:latin typeface="Avenir Next LT Pro Light" panose="020B0304020202020204" pitchFamily="34" charset="0"/>
              </a:rPr>
              <a:t>UADA Cooperative Extension</a:t>
            </a:r>
          </a:p>
        </p:txBody>
      </p:sp>
      <p:sp>
        <p:nvSpPr>
          <p:cNvPr id="3" name="Subtitle 2">
            <a:extLst>
              <a:ext uri="{FF2B5EF4-FFF2-40B4-BE49-F238E27FC236}">
                <a16:creationId xmlns:a16="http://schemas.microsoft.com/office/drawing/2014/main" id="{7FDEAE35-F93B-83F4-F302-013155DA1B9C}"/>
              </a:ext>
            </a:extLst>
          </p:cNvPr>
          <p:cNvSpPr>
            <a:spLocks noGrp="1"/>
          </p:cNvSpPr>
          <p:nvPr>
            <p:ph type="subTitle" idx="1"/>
          </p:nvPr>
        </p:nvSpPr>
        <p:spPr>
          <a:xfrm>
            <a:off x="7803163" y="4033276"/>
            <a:ext cx="3364871" cy="1205352"/>
          </a:xfrm>
        </p:spPr>
        <p:txBody>
          <a:bodyPr>
            <a:normAutofit/>
          </a:bodyPr>
          <a:lstStyle/>
          <a:p>
            <a:r>
              <a:rPr lang="en-US" sz="3200" dirty="0">
                <a:latin typeface="Avenir Next LT Pro Light" panose="020B0304020202020204" pitchFamily="34" charset="0"/>
              </a:rPr>
              <a:t>Tips for Tough Conversations</a:t>
            </a:r>
          </a:p>
        </p:txBody>
      </p:sp>
      <p:sp>
        <p:nvSpPr>
          <p:cNvPr id="2" name="Title 1">
            <a:extLst>
              <a:ext uri="{FF2B5EF4-FFF2-40B4-BE49-F238E27FC236}">
                <a16:creationId xmlns:a16="http://schemas.microsoft.com/office/drawing/2014/main" id="{C6B030A1-EC79-1E5D-00D9-8F3D3B995599}"/>
              </a:ext>
            </a:extLst>
          </p:cNvPr>
          <p:cNvSpPr>
            <a:spLocks noGrp="1"/>
          </p:cNvSpPr>
          <p:nvPr>
            <p:ph type="ctrTitle"/>
          </p:nvPr>
        </p:nvSpPr>
        <p:spPr>
          <a:xfrm>
            <a:off x="5378343" y="695011"/>
            <a:ext cx="4107255" cy="3213100"/>
          </a:xfrm>
        </p:spPr>
        <p:txBody>
          <a:bodyPr>
            <a:normAutofit fontScale="90000"/>
          </a:bodyPr>
          <a:lstStyle/>
          <a:p>
            <a:r>
              <a:rPr lang="en-US" dirty="0">
                <a:latin typeface="Sagona" panose="02010004040101010103" pitchFamily="2" charset="0"/>
              </a:rPr>
              <a:t>It’s OK to Talk about </a:t>
            </a:r>
            <a:br>
              <a:rPr lang="en-US" dirty="0">
                <a:latin typeface="Sagona" panose="02010004040101010103" pitchFamily="2" charset="0"/>
              </a:rPr>
            </a:br>
            <a:r>
              <a:rPr lang="en-US" dirty="0">
                <a:latin typeface="Sagona" panose="02010004040101010103" pitchFamily="2" charset="0"/>
              </a:rPr>
              <a:t>Mental Health</a:t>
            </a:r>
          </a:p>
        </p:txBody>
      </p:sp>
    </p:spTree>
    <p:extLst>
      <p:ext uri="{BB962C8B-B14F-4D97-AF65-F5344CB8AC3E}">
        <p14:creationId xmlns:p14="http://schemas.microsoft.com/office/powerpoint/2010/main" val="315593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541A9-BC90-6D81-98FB-6E59D8BA835E}"/>
            </a:ext>
          </a:extLst>
        </p:cNvPr>
        <p:cNvGrpSpPr/>
        <p:nvPr/>
      </p:nvGrpSpPr>
      <p:grpSpPr>
        <a:xfrm>
          <a:off x="0" y="0"/>
          <a:ext cx="0" cy="0"/>
          <a:chOff x="0" y="0"/>
          <a:chExt cx="0" cy="0"/>
        </a:xfrm>
      </p:grpSpPr>
      <p:sp>
        <p:nvSpPr>
          <p:cNvPr id="4" name="Speech Bubble: Oval 3">
            <a:extLst>
              <a:ext uri="{FF2B5EF4-FFF2-40B4-BE49-F238E27FC236}">
                <a16:creationId xmlns:a16="http://schemas.microsoft.com/office/drawing/2014/main" id="{1F72DA25-1493-41A5-008F-4C9D25DBA0D3}"/>
              </a:ext>
              <a:ext uri="{C183D7F6-B498-43B3-948B-1728B52AA6E4}">
                <adec:decorative xmlns:adec="http://schemas.microsoft.com/office/drawing/2017/decorative" val="1"/>
              </a:ext>
            </a:extLst>
          </p:cNvPr>
          <p:cNvSpPr/>
          <p:nvPr/>
        </p:nvSpPr>
        <p:spPr>
          <a:xfrm flipH="1">
            <a:off x="331289" y="948662"/>
            <a:ext cx="5867401" cy="4960676"/>
          </a:xfrm>
          <a:prstGeom prst="wedgeEllipseCallout">
            <a:avLst>
              <a:gd name="adj1" fmla="val -51983"/>
              <a:gd name="adj2" fmla="val 44897"/>
            </a:avLst>
          </a:prstGeom>
          <a:solidFill>
            <a:schemeClr val="accent5">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2D3D33-4980-4682-C4AE-858F5FACBC40}"/>
              </a:ext>
            </a:extLst>
          </p:cNvPr>
          <p:cNvSpPr>
            <a:spLocks noGrp="1"/>
          </p:cNvSpPr>
          <p:nvPr>
            <p:ph type="title"/>
          </p:nvPr>
        </p:nvSpPr>
        <p:spPr>
          <a:xfrm>
            <a:off x="1434112" y="1610746"/>
            <a:ext cx="4405214" cy="3859612"/>
          </a:xfrm>
        </p:spPr>
        <p:txBody>
          <a:bodyPr>
            <a:noAutofit/>
          </a:bodyPr>
          <a:lstStyle/>
          <a:p>
            <a:r>
              <a:rPr lang="en-US" dirty="0">
                <a:latin typeface="Sagona" panose="02010004040101010103" pitchFamily="2" charset="0"/>
              </a:rPr>
              <a:t>Is it difficult to talk about </a:t>
            </a:r>
            <a:br>
              <a:rPr lang="en-US" dirty="0">
                <a:latin typeface="Sagona" panose="02010004040101010103" pitchFamily="2" charset="0"/>
              </a:rPr>
            </a:br>
            <a:r>
              <a:rPr lang="en-US" dirty="0">
                <a:latin typeface="Sagona" panose="02010004040101010103" pitchFamily="2" charset="0"/>
              </a:rPr>
              <a:t>mental health?</a:t>
            </a:r>
            <a:br>
              <a:rPr lang="en-US" dirty="0">
                <a:latin typeface="Sagona" panose="02010004040101010103" pitchFamily="2" charset="0"/>
              </a:rPr>
            </a:br>
            <a:br>
              <a:rPr lang="en-US" dirty="0">
                <a:latin typeface="Sagona" panose="02010004040101010103" pitchFamily="2" charset="0"/>
              </a:rPr>
            </a:br>
            <a:r>
              <a:rPr lang="en-US" dirty="0">
                <a:latin typeface="Sagona" panose="02010004040101010103" pitchFamily="2" charset="0"/>
              </a:rPr>
              <a:t>Why?</a:t>
            </a:r>
          </a:p>
        </p:txBody>
      </p:sp>
      <p:sp>
        <p:nvSpPr>
          <p:cNvPr id="3" name="Subtitle 2">
            <a:extLst>
              <a:ext uri="{FF2B5EF4-FFF2-40B4-BE49-F238E27FC236}">
                <a16:creationId xmlns:a16="http://schemas.microsoft.com/office/drawing/2014/main" id="{AE334486-1B51-E775-6680-B91B6160F790}"/>
              </a:ext>
            </a:extLst>
          </p:cNvPr>
          <p:cNvSpPr>
            <a:spLocks noGrp="1"/>
          </p:cNvSpPr>
          <p:nvPr>
            <p:ph sz="half" idx="1"/>
          </p:nvPr>
        </p:nvSpPr>
        <p:spPr>
          <a:xfrm>
            <a:off x="6498770" y="1267326"/>
            <a:ext cx="5171899" cy="4458559"/>
          </a:xfrm>
        </p:spPr>
        <p:txBody>
          <a:bodyPr>
            <a:normAutofit/>
          </a:bodyPr>
          <a:lstStyle/>
          <a:p>
            <a:r>
              <a:rPr lang="en-US" sz="3200" dirty="0">
                <a:latin typeface="Avenir Next LT Pro Light" panose="020B0304020202020204" pitchFamily="34" charset="0"/>
              </a:rPr>
              <a:t>Fear of judgment</a:t>
            </a:r>
          </a:p>
          <a:p>
            <a:r>
              <a:rPr lang="en-US" sz="3200" dirty="0">
                <a:latin typeface="Avenir Next LT Pro Light" panose="020B0304020202020204" pitchFamily="34" charset="0"/>
              </a:rPr>
              <a:t>Lack of understanding</a:t>
            </a:r>
          </a:p>
          <a:p>
            <a:r>
              <a:rPr lang="en-US" sz="3200" dirty="0">
                <a:latin typeface="Avenir Next LT Pro Light" panose="020B0304020202020204" pitchFamily="34" charset="0"/>
              </a:rPr>
              <a:t>Past experiences</a:t>
            </a:r>
          </a:p>
          <a:p>
            <a:r>
              <a:rPr lang="en-US" sz="3200" dirty="0">
                <a:latin typeface="Avenir Next LT Pro Light" panose="020B0304020202020204" pitchFamily="34" charset="0"/>
              </a:rPr>
              <a:t>Family norms</a:t>
            </a:r>
          </a:p>
          <a:p>
            <a:r>
              <a:rPr lang="en-US" sz="3200" dirty="0">
                <a:latin typeface="Avenir Next LT Pro Light" panose="020B0304020202020204" pitchFamily="34" charset="0"/>
              </a:rPr>
              <a:t>Community norms</a:t>
            </a:r>
          </a:p>
          <a:p>
            <a:r>
              <a:rPr lang="en-US" sz="3200" dirty="0">
                <a:latin typeface="Avenir Next LT Pro Light" panose="020B0304020202020204" pitchFamily="34" charset="0"/>
              </a:rPr>
              <a:t>Cultural influence</a:t>
            </a:r>
          </a:p>
        </p:txBody>
      </p:sp>
    </p:spTree>
    <p:extLst>
      <p:ext uri="{BB962C8B-B14F-4D97-AF65-F5344CB8AC3E}">
        <p14:creationId xmlns:p14="http://schemas.microsoft.com/office/powerpoint/2010/main" val="247027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CF20E-83B6-C6EB-DB3E-A94D18F07F15}"/>
            </a:ext>
          </a:extLst>
        </p:cNvPr>
        <p:cNvGrpSpPr/>
        <p:nvPr/>
      </p:nvGrpSpPr>
      <p:grpSpPr>
        <a:xfrm>
          <a:off x="0" y="0"/>
          <a:ext cx="0" cy="0"/>
          <a:chOff x="0" y="0"/>
          <a:chExt cx="0" cy="0"/>
        </a:xfrm>
      </p:grpSpPr>
      <p:sp>
        <p:nvSpPr>
          <p:cNvPr id="4" name="Speech Bubble: Oval 3">
            <a:extLst>
              <a:ext uri="{FF2B5EF4-FFF2-40B4-BE49-F238E27FC236}">
                <a16:creationId xmlns:a16="http://schemas.microsoft.com/office/drawing/2014/main" id="{31DF6401-CA6F-E498-3E97-ED0DDD26E6E8}"/>
              </a:ext>
              <a:ext uri="{C183D7F6-B498-43B3-948B-1728B52AA6E4}">
                <adec:decorative xmlns:adec="http://schemas.microsoft.com/office/drawing/2017/decorative" val="1"/>
              </a:ext>
            </a:extLst>
          </p:cNvPr>
          <p:cNvSpPr/>
          <p:nvPr/>
        </p:nvSpPr>
        <p:spPr>
          <a:xfrm flipH="1">
            <a:off x="5185610" y="496087"/>
            <a:ext cx="6621379" cy="5471576"/>
          </a:xfrm>
          <a:prstGeom prst="wedgeEllipseCallout">
            <a:avLst>
              <a:gd name="adj1" fmla="val 65279"/>
              <a:gd name="adj2" fmla="val -19018"/>
            </a:avLst>
          </a:prstGeom>
          <a:solidFill>
            <a:schemeClr val="accent4">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BD204-EDF0-5137-3D68-BDE441D6554D}"/>
              </a:ext>
            </a:extLst>
          </p:cNvPr>
          <p:cNvSpPr>
            <a:spLocks noGrp="1"/>
          </p:cNvSpPr>
          <p:nvPr>
            <p:ph type="title"/>
          </p:nvPr>
        </p:nvSpPr>
        <p:spPr>
          <a:xfrm>
            <a:off x="6407165" y="1302069"/>
            <a:ext cx="4405214" cy="3859612"/>
          </a:xfrm>
        </p:spPr>
        <p:txBody>
          <a:bodyPr>
            <a:noAutofit/>
          </a:bodyPr>
          <a:lstStyle/>
          <a:p>
            <a:pPr algn="ctr"/>
            <a:r>
              <a:rPr lang="en-US" sz="9600" dirty="0">
                <a:latin typeface="Sagona" panose="02010004040101010103" pitchFamily="2" charset="0"/>
              </a:rPr>
              <a:t>Stigma</a:t>
            </a:r>
          </a:p>
        </p:txBody>
      </p:sp>
      <p:sp>
        <p:nvSpPr>
          <p:cNvPr id="3" name="Subtitle 2">
            <a:extLst>
              <a:ext uri="{FF2B5EF4-FFF2-40B4-BE49-F238E27FC236}">
                <a16:creationId xmlns:a16="http://schemas.microsoft.com/office/drawing/2014/main" id="{9281BBBA-4136-F37D-4583-C0A3210CDA44}"/>
              </a:ext>
            </a:extLst>
          </p:cNvPr>
          <p:cNvSpPr>
            <a:spLocks noGrp="1"/>
          </p:cNvSpPr>
          <p:nvPr>
            <p:ph sz="half" idx="1"/>
          </p:nvPr>
        </p:nvSpPr>
        <p:spPr>
          <a:xfrm>
            <a:off x="1379621" y="1302069"/>
            <a:ext cx="3418122" cy="2693928"/>
          </a:xfrm>
        </p:spPr>
        <p:txBody>
          <a:bodyPr>
            <a:noAutofit/>
          </a:bodyPr>
          <a:lstStyle/>
          <a:p>
            <a:pPr marL="0" indent="0">
              <a:buNone/>
            </a:pPr>
            <a:r>
              <a:rPr lang="en-US" sz="4000" dirty="0">
                <a:latin typeface="Avenir Next LT Pro Light" panose="020B0304020202020204" pitchFamily="34" charset="0"/>
              </a:rPr>
              <a:t>Negative attitude associated with a specific issue.</a:t>
            </a:r>
          </a:p>
        </p:txBody>
      </p:sp>
    </p:spTree>
    <p:extLst>
      <p:ext uri="{BB962C8B-B14F-4D97-AF65-F5344CB8AC3E}">
        <p14:creationId xmlns:p14="http://schemas.microsoft.com/office/powerpoint/2010/main" val="42436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1D766-4180-208E-D90E-90A2374976E4}"/>
            </a:ext>
          </a:extLst>
        </p:cNvPr>
        <p:cNvGrpSpPr/>
        <p:nvPr/>
      </p:nvGrpSpPr>
      <p:grpSpPr>
        <a:xfrm>
          <a:off x="0" y="0"/>
          <a:ext cx="0" cy="0"/>
          <a:chOff x="0" y="0"/>
          <a:chExt cx="0" cy="0"/>
        </a:xfrm>
      </p:grpSpPr>
      <p:sp>
        <p:nvSpPr>
          <p:cNvPr id="4" name="Speech Bubble: Oval 3">
            <a:extLst>
              <a:ext uri="{FF2B5EF4-FFF2-40B4-BE49-F238E27FC236}">
                <a16:creationId xmlns:a16="http://schemas.microsoft.com/office/drawing/2014/main" id="{E7EBE36A-AF6F-5976-5362-66CC1FD387BE}"/>
              </a:ext>
              <a:ext uri="{C183D7F6-B498-43B3-948B-1728B52AA6E4}">
                <adec:decorative xmlns:adec="http://schemas.microsoft.com/office/drawing/2017/decorative" val="1"/>
              </a:ext>
            </a:extLst>
          </p:cNvPr>
          <p:cNvSpPr/>
          <p:nvPr/>
        </p:nvSpPr>
        <p:spPr>
          <a:xfrm flipH="1">
            <a:off x="739586" y="1295293"/>
            <a:ext cx="5867401" cy="4774012"/>
          </a:xfrm>
          <a:prstGeom prst="wedgeEllipseCallout">
            <a:avLst>
              <a:gd name="adj1" fmla="val -65551"/>
              <a:gd name="adj2" fmla="val -13741"/>
            </a:avLst>
          </a:prstGeom>
          <a:solidFill>
            <a:schemeClr val="accent5">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D44DFD-D83D-A5FB-6FF1-D82175F0AF06}"/>
              </a:ext>
            </a:extLst>
          </p:cNvPr>
          <p:cNvSpPr>
            <a:spLocks noGrp="1"/>
          </p:cNvSpPr>
          <p:nvPr>
            <p:ph type="title"/>
          </p:nvPr>
        </p:nvSpPr>
        <p:spPr>
          <a:xfrm>
            <a:off x="1434112" y="1610746"/>
            <a:ext cx="4405214" cy="3859612"/>
          </a:xfrm>
        </p:spPr>
        <p:txBody>
          <a:bodyPr>
            <a:noAutofit/>
          </a:bodyPr>
          <a:lstStyle/>
          <a:p>
            <a:pPr algn="ctr"/>
            <a:r>
              <a:rPr lang="en-US" sz="6000" dirty="0">
                <a:latin typeface="Sagona" panose="02010004040101010103" pitchFamily="2" charset="0"/>
              </a:rPr>
              <a:t>Person-First</a:t>
            </a:r>
            <a:br>
              <a:rPr lang="en-US" sz="6000" dirty="0">
                <a:latin typeface="Sagona" panose="02010004040101010103" pitchFamily="2" charset="0"/>
              </a:rPr>
            </a:br>
            <a:r>
              <a:rPr lang="en-US" sz="6000" dirty="0">
                <a:latin typeface="Sagona" panose="02010004040101010103" pitchFamily="2" charset="0"/>
              </a:rPr>
              <a:t>Language</a:t>
            </a:r>
          </a:p>
        </p:txBody>
      </p:sp>
      <p:sp>
        <p:nvSpPr>
          <p:cNvPr id="3" name="Subtitle 2">
            <a:extLst>
              <a:ext uri="{FF2B5EF4-FFF2-40B4-BE49-F238E27FC236}">
                <a16:creationId xmlns:a16="http://schemas.microsoft.com/office/drawing/2014/main" id="{F28CE48B-EF93-3980-6FE9-6F44B0DC9B75}"/>
              </a:ext>
            </a:extLst>
          </p:cNvPr>
          <p:cNvSpPr>
            <a:spLocks noGrp="1"/>
          </p:cNvSpPr>
          <p:nvPr>
            <p:ph sz="half" idx="1"/>
          </p:nvPr>
        </p:nvSpPr>
        <p:spPr>
          <a:xfrm>
            <a:off x="7459579" y="513347"/>
            <a:ext cx="4211090" cy="4458559"/>
          </a:xfrm>
        </p:spPr>
        <p:txBody>
          <a:bodyPr>
            <a:normAutofit/>
          </a:bodyPr>
          <a:lstStyle/>
          <a:p>
            <a:pPr marL="0" indent="0" algn="r">
              <a:buNone/>
            </a:pPr>
            <a:r>
              <a:rPr lang="en-US" sz="4000" dirty="0">
                <a:latin typeface="Avenir Next LT Pro Light" panose="020B0304020202020204" pitchFamily="34" charset="0"/>
              </a:rPr>
              <a:t>Centers the WHOLE person rather than their disease, disorder, or challenge. </a:t>
            </a:r>
          </a:p>
        </p:txBody>
      </p:sp>
    </p:spTree>
    <p:extLst>
      <p:ext uri="{BB962C8B-B14F-4D97-AF65-F5344CB8AC3E}">
        <p14:creationId xmlns:p14="http://schemas.microsoft.com/office/powerpoint/2010/main" val="410010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BCF9C8-4C5C-C0F9-3A70-2D35616DC992}"/>
              </a:ext>
            </a:extLst>
          </p:cNvPr>
          <p:cNvSpPr>
            <a:spLocks noGrp="1"/>
          </p:cNvSpPr>
          <p:nvPr>
            <p:ph type="title"/>
          </p:nvPr>
        </p:nvSpPr>
        <p:spPr>
          <a:xfrm>
            <a:off x="1114927" y="48460"/>
            <a:ext cx="10515600" cy="1325563"/>
          </a:xfrm>
        </p:spPr>
        <p:txBody>
          <a:bodyPr>
            <a:normAutofit fontScale="90000"/>
          </a:bodyPr>
          <a:lstStyle/>
          <a:p>
            <a:pPr algn="ctr"/>
            <a:r>
              <a:rPr lang="en-US" dirty="0">
                <a:latin typeface="Sagona" panose="02010004040101010103" pitchFamily="2" charset="0"/>
              </a:rPr>
              <a:t>Non-Stigmatizing, Person-First language</a:t>
            </a:r>
            <a:br>
              <a:rPr lang="en-US" dirty="0">
                <a:latin typeface="Sagona" panose="02010004040101010103" pitchFamily="2" charset="0"/>
              </a:rPr>
            </a:br>
            <a:r>
              <a:rPr lang="en-US" dirty="0">
                <a:latin typeface="Sagona" panose="02010004040101010103" pitchFamily="2" charset="0"/>
              </a:rPr>
              <a:t>Instead of ….                   Try this</a:t>
            </a:r>
          </a:p>
        </p:txBody>
      </p:sp>
      <p:sp>
        <p:nvSpPr>
          <p:cNvPr id="8" name="Speech Bubble: Rectangle with Corners Rounded 7">
            <a:extLst>
              <a:ext uri="{FF2B5EF4-FFF2-40B4-BE49-F238E27FC236}">
                <a16:creationId xmlns:a16="http://schemas.microsoft.com/office/drawing/2014/main" id="{DA4F5042-F2FD-935E-0DB6-7029DBC5F622}"/>
              </a:ext>
              <a:ext uri="{C183D7F6-B498-43B3-948B-1728B52AA6E4}">
                <adec:decorative xmlns:adec="http://schemas.microsoft.com/office/drawing/2017/decorative" val="1"/>
              </a:ext>
            </a:extLst>
          </p:cNvPr>
          <p:cNvSpPr/>
          <p:nvPr/>
        </p:nvSpPr>
        <p:spPr>
          <a:xfrm>
            <a:off x="705853" y="1690688"/>
            <a:ext cx="5133473" cy="1517733"/>
          </a:xfrm>
          <a:prstGeom prst="wedgeRoundRectCallout">
            <a:avLst>
              <a:gd name="adj1" fmla="val -62083"/>
              <a:gd name="adj2" fmla="val 33962"/>
              <a:gd name="adj3" fmla="val 16667"/>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Rectangle with Corners Rounded 8">
            <a:extLst>
              <a:ext uri="{FF2B5EF4-FFF2-40B4-BE49-F238E27FC236}">
                <a16:creationId xmlns:a16="http://schemas.microsoft.com/office/drawing/2014/main" id="{9D8C985D-75B7-AF9F-A70B-D95F2590F884}"/>
              </a:ext>
              <a:ext uri="{C183D7F6-B498-43B3-948B-1728B52AA6E4}">
                <adec:decorative xmlns:adec="http://schemas.microsoft.com/office/drawing/2017/decorative" val="1"/>
              </a:ext>
            </a:extLst>
          </p:cNvPr>
          <p:cNvSpPr/>
          <p:nvPr/>
        </p:nvSpPr>
        <p:spPr>
          <a:xfrm>
            <a:off x="6372727" y="1690687"/>
            <a:ext cx="5133473" cy="1517733"/>
          </a:xfrm>
          <a:prstGeom prst="wedgeRoundRectCallout">
            <a:avLst>
              <a:gd name="adj1" fmla="val 62605"/>
              <a:gd name="adj2" fmla="val -919"/>
              <a:gd name="adj3" fmla="val 16667"/>
            </a:avLst>
          </a:prstGeom>
          <a:solidFill>
            <a:schemeClr val="accent6">
              <a:lumMod val="50000"/>
            </a:scheme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peech Bubble: Rectangle with Corners Rounded 9">
            <a:extLst>
              <a:ext uri="{FF2B5EF4-FFF2-40B4-BE49-F238E27FC236}">
                <a16:creationId xmlns:a16="http://schemas.microsoft.com/office/drawing/2014/main" id="{0636F5F4-8C96-BE11-47FC-864063467211}"/>
              </a:ext>
              <a:ext uri="{C183D7F6-B498-43B3-948B-1728B52AA6E4}">
                <adec:decorative xmlns:adec="http://schemas.microsoft.com/office/drawing/2017/decorative" val="1"/>
              </a:ext>
            </a:extLst>
          </p:cNvPr>
          <p:cNvSpPr/>
          <p:nvPr/>
        </p:nvSpPr>
        <p:spPr>
          <a:xfrm>
            <a:off x="705852" y="3429000"/>
            <a:ext cx="5133473" cy="1517733"/>
          </a:xfrm>
          <a:prstGeom prst="wedgeRoundRectCallout">
            <a:avLst>
              <a:gd name="adj1" fmla="val -60520"/>
              <a:gd name="adj2" fmla="val 17050"/>
              <a:gd name="adj3" fmla="val 16667"/>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10">
            <a:extLst>
              <a:ext uri="{FF2B5EF4-FFF2-40B4-BE49-F238E27FC236}">
                <a16:creationId xmlns:a16="http://schemas.microsoft.com/office/drawing/2014/main" id="{0946963E-BEBE-81CF-C653-8308712724F0}"/>
              </a:ext>
              <a:ext uri="{C183D7F6-B498-43B3-948B-1728B52AA6E4}">
                <adec:decorative xmlns:adec="http://schemas.microsoft.com/office/drawing/2017/decorative" val="1"/>
              </a:ext>
            </a:extLst>
          </p:cNvPr>
          <p:cNvSpPr/>
          <p:nvPr/>
        </p:nvSpPr>
        <p:spPr>
          <a:xfrm>
            <a:off x="6372727" y="3428999"/>
            <a:ext cx="5133473" cy="1517733"/>
          </a:xfrm>
          <a:prstGeom prst="wedgeRoundRectCallout">
            <a:avLst>
              <a:gd name="adj1" fmla="val 63230"/>
              <a:gd name="adj2" fmla="val 9651"/>
              <a:gd name="adj3" fmla="val 16667"/>
            </a:avLst>
          </a:prstGeom>
          <a:solidFill>
            <a:schemeClr val="accent6">
              <a:lumMod val="50000"/>
            </a:scheme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peech Bubble: Rectangle with Corners Rounded 11">
            <a:extLst>
              <a:ext uri="{FF2B5EF4-FFF2-40B4-BE49-F238E27FC236}">
                <a16:creationId xmlns:a16="http://schemas.microsoft.com/office/drawing/2014/main" id="{C52077EE-4232-A08D-26DF-708C0460EDEA}"/>
              </a:ext>
              <a:ext uri="{C183D7F6-B498-43B3-948B-1728B52AA6E4}">
                <adec:decorative xmlns:adec="http://schemas.microsoft.com/office/drawing/2017/decorative" val="1"/>
              </a:ext>
            </a:extLst>
          </p:cNvPr>
          <p:cNvSpPr/>
          <p:nvPr/>
        </p:nvSpPr>
        <p:spPr>
          <a:xfrm>
            <a:off x="705851" y="5167312"/>
            <a:ext cx="5133473" cy="1517733"/>
          </a:xfrm>
          <a:prstGeom prst="wedgeRoundRectCallout">
            <a:avLst>
              <a:gd name="adj1" fmla="val -61458"/>
              <a:gd name="adj2" fmla="val 32905"/>
              <a:gd name="adj3" fmla="val 16667"/>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peech Bubble: Rectangle with Corners Rounded 12">
            <a:extLst>
              <a:ext uri="{FF2B5EF4-FFF2-40B4-BE49-F238E27FC236}">
                <a16:creationId xmlns:a16="http://schemas.microsoft.com/office/drawing/2014/main" id="{C9915AFA-C0D2-1EF8-6898-3EE4B60E4E02}"/>
              </a:ext>
              <a:ext uri="{C183D7F6-B498-43B3-948B-1728B52AA6E4}">
                <adec:decorative xmlns:adec="http://schemas.microsoft.com/office/drawing/2017/decorative" val="1"/>
              </a:ext>
            </a:extLst>
          </p:cNvPr>
          <p:cNvSpPr/>
          <p:nvPr/>
        </p:nvSpPr>
        <p:spPr>
          <a:xfrm>
            <a:off x="6352678" y="5167312"/>
            <a:ext cx="5133473" cy="1517733"/>
          </a:xfrm>
          <a:prstGeom prst="wedgeRoundRectCallout">
            <a:avLst>
              <a:gd name="adj1" fmla="val 61980"/>
              <a:gd name="adj2" fmla="val 13879"/>
              <a:gd name="adj3" fmla="val 16667"/>
            </a:avLst>
          </a:prstGeom>
          <a:solidFill>
            <a:schemeClr val="accent6">
              <a:lumMod val="50000"/>
            </a:scheme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00EC7EF-E774-88A6-A23F-8FDF0D843F67}"/>
              </a:ext>
            </a:extLst>
          </p:cNvPr>
          <p:cNvSpPr txBox="1"/>
          <p:nvPr/>
        </p:nvSpPr>
        <p:spPr>
          <a:xfrm>
            <a:off x="838200" y="2021306"/>
            <a:ext cx="4792579" cy="830997"/>
          </a:xfrm>
          <a:prstGeom prst="rect">
            <a:avLst/>
          </a:prstGeom>
          <a:noFill/>
        </p:spPr>
        <p:txBody>
          <a:bodyPr wrap="square" rtlCol="0">
            <a:spAutoFit/>
          </a:bodyPr>
          <a:lstStyle/>
          <a:p>
            <a:r>
              <a:rPr lang="en-US" sz="4800" dirty="0">
                <a:solidFill>
                  <a:schemeClr val="bg1"/>
                </a:solidFill>
                <a:latin typeface="Avenir Next LT Pro Light" panose="020B0304020202020204" pitchFamily="34" charset="0"/>
              </a:rPr>
              <a:t>“He’s an addict.”</a:t>
            </a:r>
          </a:p>
        </p:txBody>
      </p:sp>
      <p:sp>
        <p:nvSpPr>
          <p:cNvPr id="15" name="TextBox 14">
            <a:extLst>
              <a:ext uri="{FF2B5EF4-FFF2-40B4-BE49-F238E27FC236}">
                <a16:creationId xmlns:a16="http://schemas.microsoft.com/office/drawing/2014/main" id="{A8E49F6C-51E2-9C5D-09F7-BDE163C582C9}"/>
              </a:ext>
            </a:extLst>
          </p:cNvPr>
          <p:cNvSpPr txBox="1"/>
          <p:nvPr/>
        </p:nvSpPr>
        <p:spPr>
          <a:xfrm>
            <a:off x="838199" y="3755943"/>
            <a:ext cx="4792579" cy="830997"/>
          </a:xfrm>
          <a:prstGeom prst="rect">
            <a:avLst/>
          </a:prstGeom>
          <a:noFill/>
        </p:spPr>
        <p:txBody>
          <a:bodyPr wrap="square" rtlCol="0">
            <a:spAutoFit/>
          </a:bodyPr>
          <a:lstStyle/>
          <a:p>
            <a:pPr algn="ctr"/>
            <a:r>
              <a:rPr lang="en-US" sz="4800" dirty="0">
                <a:solidFill>
                  <a:schemeClr val="bg1"/>
                </a:solidFill>
                <a:latin typeface="Avenir Next LT Pro Light" panose="020B0304020202020204" pitchFamily="34" charset="0"/>
              </a:rPr>
              <a:t>“She’s bipolar.”</a:t>
            </a:r>
          </a:p>
        </p:txBody>
      </p:sp>
      <p:sp>
        <p:nvSpPr>
          <p:cNvPr id="16" name="TextBox 15">
            <a:extLst>
              <a:ext uri="{FF2B5EF4-FFF2-40B4-BE49-F238E27FC236}">
                <a16:creationId xmlns:a16="http://schemas.microsoft.com/office/drawing/2014/main" id="{513E03E8-33A7-06DF-C656-F5EF69396DF3}"/>
              </a:ext>
            </a:extLst>
          </p:cNvPr>
          <p:cNvSpPr txBox="1"/>
          <p:nvPr/>
        </p:nvSpPr>
        <p:spPr>
          <a:xfrm>
            <a:off x="838198" y="5510679"/>
            <a:ext cx="4792579" cy="830997"/>
          </a:xfrm>
          <a:prstGeom prst="rect">
            <a:avLst/>
          </a:prstGeom>
          <a:noFill/>
        </p:spPr>
        <p:txBody>
          <a:bodyPr wrap="square" rtlCol="0">
            <a:spAutoFit/>
          </a:bodyPr>
          <a:lstStyle/>
          <a:p>
            <a:pPr algn="ctr"/>
            <a:r>
              <a:rPr lang="en-US" sz="4800" dirty="0">
                <a:solidFill>
                  <a:schemeClr val="bg1"/>
                </a:solidFill>
                <a:latin typeface="Avenir Next LT Pro Light" panose="020B0304020202020204" pitchFamily="34" charset="0"/>
              </a:rPr>
              <a:t>“They’re crazy.”</a:t>
            </a:r>
          </a:p>
        </p:txBody>
      </p:sp>
      <p:sp>
        <p:nvSpPr>
          <p:cNvPr id="17" name="TextBox 16">
            <a:extLst>
              <a:ext uri="{FF2B5EF4-FFF2-40B4-BE49-F238E27FC236}">
                <a16:creationId xmlns:a16="http://schemas.microsoft.com/office/drawing/2014/main" id="{6B175A22-A4B6-AC73-7833-CF0683EAA65A}"/>
              </a:ext>
            </a:extLst>
          </p:cNvPr>
          <p:cNvSpPr txBox="1"/>
          <p:nvPr/>
        </p:nvSpPr>
        <p:spPr>
          <a:xfrm>
            <a:off x="6713621" y="1836639"/>
            <a:ext cx="4792579" cy="1200329"/>
          </a:xfrm>
          <a:prstGeom prst="rect">
            <a:avLst/>
          </a:prstGeom>
          <a:noFill/>
        </p:spPr>
        <p:txBody>
          <a:bodyPr wrap="square" rtlCol="0">
            <a:spAutoFit/>
          </a:bodyPr>
          <a:lstStyle/>
          <a:p>
            <a:r>
              <a:rPr lang="en-US" sz="3600" dirty="0">
                <a:solidFill>
                  <a:schemeClr val="bg1"/>
                </a:solidFill>
                <a:latin typeface="Avenir Next LT Pro Light" panose="020B0304020202020204" pitchFamily="34" charset="0"/>
              </a:rPr>
              <a:t>“He’s struggling with substance abuse.”</a:t>
            </a:r>
          </a:p>
        </p:txBody>
      </p:sp>
      <p:sp>
        <p:nvSpPr>
          <p:cNvPr id="18" name="TextBox 17">
            <a:extLst>
              <a:ext uri="{FF2B5EF4-FFF2-40B4-BE49-F238E27FC236}">
                <a16:creationId xmlns:a16="http://schemas.microsoft.com/office/drawing/2014/main" id="{1CC0DA80-CCF4-AA93-DCAE-BC1C31CAD98C}"/>
              </a:ext>
            </a:extLst>
          </p:cNvPr>
          <p:cNvSpPr txBox="1"/>
          <p:nvPr/>
        </p:nvSpPr>
        <p:spPr>
          <a:xfrm>
            <a:off x="6523124" y="3571276"/>
            <a:ext cx="4792579" cy="1200329"/>
          </a:xfrm>
          <a:prstGeom prst="rect">
            <a:avLst/>
          </a:prstGeom>
          <a:noFill/>
        </p:spPr>
        <p:txBody>
          <a:bodyPr wrap="square" rtlCol="0">
            <a:spAutoFit/>
          </a:bodyPr>
          <a:lstStyle/>
          <a:p>
            <a:r>
              <a:rPr lang="en-US" sz="3600" dirty="0">
                <a:solidFill>
                  <a:schemeClr val="bg1"/>
                </a:solidFill>
                <a:latin typeface="Avenir Next LT Pro Light" panose="020B0304020202020204" pitchFamily="34" charset="0"/>
              </a:rPr>
              <a:t>“She was diagnosed with bipolar disorder.”</a:t>
            </a:r>
          </a:p>
        </p:txBody>
      </p:sp>
      <p:sp>
        <p:nvSpPr>
          <p:cNvPr id="19" name="TextBox 18">
            <a:extLst>
              <a:ext uri="{FF2B5EF4-FFF2-40B4-BE49-F238E27FC236}">
                <a16:creationId xmlns:a16="http://schemas.microsoft.com/office/drawing/2014/main" id="{9734FAA8-1E53-9F7D-F636-1AF21E486047}"/>
              </a:ext>
            </a:extLst>
          </p:cNvPr>
          <p:cNvSpPr txBox="1"/>
          <p:nvPr/>
        </p:nvSpPr>
        <p:spPr>
          <a:xfrm>
            <a:off x="6561221" y="5337542"/>
            <a:ext cx="4792579" cy="1200329"/>
          </a:xfrm>
          <a:prstGeom prst="rect">
            <a:avLst/>
          </a:prstGeom>
          <a:noFill/>
        </p:spPr>
        <p:txBody>
          <a:bodyPr wrap="square" rtlCol="0">
            <a:spAutoFit/>
          </a:bodyPr>
          <a:lstStyle/>
          <a:p>
            <a:r>
              <a:rPr lang="en-US" sz="3600" dirty="0">
                <a:solidFill>
                  <a:schemeClr val="bg1"/>
                </a:solidFill>
                <a:latin typeface="Avenir Next LT Pro Light" panose="020B0304020202020204" pitchFamily="34" charset="0"/>
              </a:rPr>
              <a:t>“I wonder what they’re struggling with.”</a:t>
            </a:r>
          </a:p>
        </p:txBody>
      </p:sp>
    </p:spTree>
    <p:extLst>
      <p:ext uri="{BB962C8B-B14F-4D97-AF65-F5344CB8AC3E}">
        <p14:creationId xmlns:p14="http://schemas.microsoft.com/office/powerpoint/2010/main" val="1201838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DF10E-9869-EA63-BD63-B75753B13849}"/>
            </a:ext>
          </a:extLst>
        </p:cNvPr>
        <p:cNvGrpSpPr/>
        <p:nvPr/>
      </p:nvGrpSpPr>
      <p:grpSpPr>
        <a:xfrm>
          <a:off x="0" y="0"/>
          <a:ext cx="0" cy="0"/>
          <a:chOff x="0" y="0"/>
          <a:chExt cx="0" cy="0"/>
        </a:xfrm>
      </p:grpSpPr>
      <p:sp>
        <p:nvSpPr>
          <p:cNvPr id="7" name="Thought Bubble: Cloud 6">
            <a:extLst>
              <a:ext uri="{FF2B5EF4-FFF2-40B4-BE49-F238E27FC236}">
                <a16:creationId xmlns:a16="http://schemas.microsoft.com/office/drawing/2014/main" id="{572AF54C-CC43-9169-E85F-ABA371A21E83}"/>
              </a:ext>
              <a:ext uri="{C183D7F6-B498-43B3-948B-1728B52AA6E4}">
                <adec:decorative xmlns:adec="http://schemas.microsoft.com/office/drawing/2017/decorative" val="1"/>
              </a:ext>
            </a:extLst>
          </p:cNvPr>
          <p:cNvSpPr/>
          <p:nvPr/>
        </p:nvSpPr>
        <p:spPr>
          <a:xfrm>
            <a:off x="192505" y="0"/>
            <a:ext cx="10363199" cy="6593305"/>
          </a:xfrm>
          <a:prstGeom prst="cloudCallout">
            <a:avLst>
              <a:gd name="adj1" fmla="val 62268"/>
              <a:gd name="adj2" fmla="val 46631"/>
            </a:avLst>
          </a:prstGeom>
          <a:solidFill>
            <a:schemeClr val="accent1">
              <a:lumMod val="40000"/>
              <a:lumOff val="6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AB8ABE-1D98-D573-1CE9-DD8FAA3FB708}"/>
              </a:ext>
            </a:extLst>
          </p:cNvPr>
          <p:cNvSpPr>
            <a:spLocks noGrp="1"/>
          </p:cNvSpPr>
          <p:nvPr>
            <p:ph type="title"/>
          </p:nvPr>
        </p:nvSpPr>
        <p:spPr>
          <a:xfrm>
            <a:off x="2563617" y="1465772"/>
            <a:ext cx="7064765" cy="3926455"/>
          </a:xfrm>
        </p:spPr>
        <p:txBody>
          <a:bodyPr>
            <a:noAutofit/>
          </a:bodyPr>
          <a:lstStyle/>
          <a:p>
            <a:r>
              <a:rPr lang="en-US" sz="6600" dirty="0">
                <a:latin typeface="Sagona" panose="02010004040101010103" pitchFamily="2" charset="0"/>
              </a:rPr>
              <a:t>How can I start a conversation about mental health?</a:t>
            </a:r>
          </a:p>
        </p:txBody>
      </p:sp>
    </p:spTree>
    <p:extLst>
      <p:ext uri="{BB962C8B-B14F-4D97-AF65-F5344CB8AC3E}">
        <p14:creationId xmlns:p14="http://schemas.microsoft.com/office/powerpoint/2010/main" val="263207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04012-64FF-8D98-1DE0-24AB96BCE309}"/>
            </a:ext>
          </a:extLst>
        </p:cNvPr>
        <p:cNvGrpSpPr/>
        <p:nvPr/>
      </p:nvGrpSpPr>
      <p:grpSpPr>
        <a:xfrm>
          <a:off x="0" y="0"/>
          <a:ext cx="0" cy="0"/>
          <a:chOff x="0" y="0"/>
          <a:chExt cx="0" cy="0"/>
        </a:xfrm>
      </p:grpSpPr>
      <p:sp>
        <p:nvSpPr>
          <p:cNvPr id="4" name="Speech Bubble: Oval 3">
            <a:extLst>
              <a:ext uri="{FF2B5EF4-FFF2-40B4-BE49-F238E27FC236}">
                <a16:creationId xmlns:a16="http://schemas.microsoft.com/office/drawing/2014/main" id="{426B04B8-F5A2-ACD9-82DD-11DCEDC1ED9E}"/>
              </a:ext>
              <a:ext uri="{C183D7F6-B498-43B3-948B-1728B52AA6E4}">
                <adec:decorative xmlns:adec="http://schemas.microsoft.com/office/drawing/2017/decorative" val="1"/>
              </a:ext>
            </a:extLst>
          </p:cNvPr>
          <p:cNvSpPr/>
          <p:nvPr/>
        </p:nvSpPr>
        <p:spPr>
          <a:xfrm flipH="1">
            <a:off x="5268061" y="165315"/>
            <a:ext cx="6621379" cy="2419280"/>
          </a:xfrm>
          <a:prstGeom prst="wedgeEllipseCallout">
            <a:avLst>
              <a:gd name="adj1" fmla="val 54134"/>
              <a:gd name="adj2" fmla="val 46453"/>
            </a:avLst>
          </a:prstGeom>
          <a:solidFill>
            <a:schemeClr val="accent5">
              <a:lumMod val="20000"/>
              <a:lumOff val="80000"/>
              <a:alpha val="50000"/>
            </a:schemeClr>
          </a:solidFill>
          <a:ln>
            <a:solidFill>
              <a:schemeClr val="accent5">
                <a:lumMod val="20000"/>
                <a:lumOff val="8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306DAC-2E55-B9C5-D619-68992CAE8B4F}"/>
              </a:ext>
            </a:extLst>
          </p:cNvPr>
          <p:cNvSpPr>
            <a:spLocks noGrp="1"/>
          </p:cNvSpPr>
          <p:nvPr>
            <p:ph type="title"/>
          </p:nvPr>
        </p:nvSpPr>
        <p:spPr>
          <a:xfrm>
            <a:off x="5822103" y="528518"/>
            <a:ext cx="5513295" cy="1742053"/>
          </a:xfrm>
        </p:spPr>
        <p:txBody>
          <a:bodyPr>
            <a:noAutofit/>
          </a:bodyPr>
          <a:lstStyle/>
          <a:p>
            <a:pPr algn="ctr"/>
            <a:r>
              <a:rPr lang="en-US" sz="6000" dirty="0">
                <a:latin typeface="Sagona" panose="02010004040101010103" pitchFamily="2" charset="0"/>
              </a:rPr>
              <a:t>Why me?</a:t>
            </a:r>
          </a:p>
        </p:txBody>
      </p:sp>
      <p:sp>
        <p:nvSpPr>
          <p:cNvPr id="3" name="Subtitle 2">
            <a:extLst>
              <a:ext uri="{FF2B5EF4-FFF2-40B4-BE49-F238E27FC236}">
                <a16:creationId xmlns:a16="http://schemas.microsoft.com/office/drawing/2014/main" id="{7E6966AB-EFDE-B699-BA70-7634601D042E}"/>
              </a:ext>
            </a:extLst>
          </p:cNvPr>
          <p:cNvSpPr>
            <a:spLocks noGrp="1"/>
          </p:cNvSpPr>
          <p:nvPr>
            <p:ph sz="half" idx="1"/>
          </p:nvPr>
        </p:nvSpPr>
        <p:spPr>
          <a:xfrm>
            <a:off x="502929" y="2175752"/>
            <a:ext cx="4211090" cy="2759186"/>
          </a:xfrm>
        </p:spPr>
        <p:txBody>
          <a:bodyPr>
            <a:normAutofit/>
          </a:bodyPr>
          <a:lstStyle/>
          <a:p>
            <a:pPr marL="0" indent="0">
              <a:buNone/>
            </a:pPr>
            <a:r>
              <a:rPr lang="en-US" sz="8800" dirty="0">
                <a:latin typeface="Avenir Next LT Pro Light" panose="020B0304020202020204" pitchFamily="34" charset="0"/>
              </a:rPr>
              <a:t>Ask yourself</a:t>
            </a:r>
          </a:p>
        </p:txBody>
      </p:sp>
      <p:sp>
        <p:nvSpPr>
          <p:cNvPr id="5" name="Speech Bubble: Oval 4">
            <a:extLst>
              <a:ext uri="{FF2B5EF4-FFF2-40B4-BE49-F238E27FC236}">
                <a16:creationId xmlns:a16="http://schemas.microsoft.com/office/drawing/2014/main" id="{584CAFFE-9C1E-6F47-31F2-27C2819D35B7}"/>
              </a:ext>
              <a:ext uri="{C183D7F6-B498-43B3-948B-1728B52AA6E4}">
                <adec:decorative xmlns:adec="http://schemas.microsoft.com/office/drawing/2017/decorative" val="1"/>
              </a:ext>
            </a:extLst>
          </p:cNvPr>
          <p:cNvSpPr/>
          <p:nvPr/>
        </p:nvSpPr>
        <p:spPr>
          <a:xfrm flipH="1">
            <a:off x="5268061" y="2221392"/>
            <a:ext cx="6621379" cy="2419280"/>
          </a:xfrm>
          <a:prstGeom prst="wedgeEllipseCallout">
            <a:avLst>
              <a:gd name="adj1" fmla="val 58482"/>
              <a:gd name="adj2" fmla="val -6742"/>
            </a:avLst>
          </a:prstGeom>
          <a:solidFill>
            <a:schemeClr val="accent5">
              <a:lumMod val="40000"/>
              <a:lumOff val="60000"/>
              <a:alpha val="50000"/>
            </a:schemeClr>
          </a:solidFill>
          <a:ln>
            <a:solidFill>
              <a:schemeClr val="accent5">
                <a:lumMod val="40000"/>
                <a:lumOff val="6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5DF40442-14A4-60C7-B65B-2BE7AB318B60}"/>
              </a:ext>
            </a:extLst>
          </p:cNvPr>
          <p:cNvSpPr txBox="1">
            <a:spLocks/>
          </p:cNvSpPr>
          <p:nvPr/>
        </p:nvSpPr>
        <p:spPr>
          <a:xfrm>
            <a:off x="5822103" y="2627217"/>
            <a:ext cx="5513295" cy="18562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latin typeface="Sagona" panose="02010004040101010103" pitchFamily="2" charset="0"/>
              </a:rPr>
              <a:t>Why now?</a:t>
            </a:r>
          </a:p>
        </p:txBody>
      </p:sp>
      <p:sp>
        <p:nvSpPr>
          <p:cNvPr id="7" name="Speech Bubble: Oval 6">
            <a:extLst>
              <a:ext uri="{FF2B5EF4-FFF2-40B4-BE49-F238E27FC236}">
                <a16:creationId xmlns:a16="http://schemas.microsoft.com/office/drawing/2014/main" id="{CE503FA7-7E81-4266-EE66-96A48F2C6DB3}"/>
              </a:ext>
              <a:ext uri="{C183D7F6-B498-43B3-948B-1728B52AA6E4}">
                <adec:decorative xmlns:adec="http://schemas.microsoft.com/office/drawing/2017/decorative" val="1"/>
              </a:ext>
            </a:extLst>
          </p:cNvPr>
          <p:cNvSpPr/>
          <p:nvPr/>
        </p:nvSpPr>
        <p:spPr>
          <a:xfrm flipH="1">
            <a:off x="5463365" y="4354055"/>
            <a:ext cx="6621379" cy="2419280"/>
          </a:xfrm>
          <a:prstGeom prst="wedgeEllipseCallout">
            <a:avLst>
              <a:gd name="adj1" fmla="val 58993"/>
              <a:gd name="adj2" fmla="val -50837"/>
            </a:avLst>
          </a:prstGeom>
          <a:solidFill>
            <a:schemeClr val="accent5">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885A970F-6AE1-F3D1-B015-9BCB1EF2C097}"/>
              </a:ext>
            </a:extLst>
          </p:cNvPr>
          <p:cNvSpPr txBox="1">
            <a:spLocks/>
          </p:cNvSpPr>
          <p:nvPr/>
        </p:nvSpPr>
        <p:spPr>
          <a:xfrm>
            <a:off x="6017407" y="4759880"/>
            <a:ext cx="5513295" cy="18562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latin typeface="Sagona" panose="02010004040101010103" pitchFamily="2" charset="0"/>
              </a:rPr>
              <a:t>Why not?</a:t>
            </a:r>
          </a:p>
        </p:txBody>
      </p:sp>
    </p:spTree>
    <p:extLst>
      <p:ext uri="{BB962C8B-B14F-4D97-AF65-F5344CB8AC3E}">
        <p14:creationId xmlns:p14="http://schemas.microsoft.com/office/powerpoint/2010/main" val="215445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build="p"/>
      <p:bldP spid="5" grpId="0" animBg="1"/>
      <p:bldP spid="6" grpId="0"/>
      <p:bldP spid="7"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B3BBF-840B-10C1-AE32-933D159B509F}"/>
            </a:ext>
          </a:extLst>
        </p:cNvPr>
        <p:cNvGrpSpPr/>
        <p:nvPr/>
      </p:nvGrpSpPr>
      <p:grpSpPr>
        <a:xfrm>
          <a:off x="0" y="0"/>
          <a:ext cx="0" cy="0"/>
          <a:chOff x="0" y="0"/>
          <a:chExt cx="0" cy="0"/>
        </a:xfrm>
      </p:grpSpPr>
      <p:sp>
        <p:nvSpPr>
          <p:cNvPr id="4" name="Speech Bubble: Oval 3">
            <a:extLst>
              <a:ext uri="{FF2B5EF4-FFF2-40B4-BE49-F238E27FC236}">
                <a16:creationId xmlns:a16="http://schemas.microsoft.com/office/drawing/2014/main" id="{79BD7541-7E59-47C6-5B92-CBB2A2B5313D}"/>
              </a:ext>
              <a:ext uri="{C183D7F6-B498-43B3-948B-1728B52AA6E4}">
                <adec:decorative xmlns:adec="http://schemas.microsoft.com/office/drawing/2017/decorative" val="1"/>
              </a:ext>
            </a:extLst>
          </p:cNvPr>
          <p:cNvSpPr/>
          <p:nvPr/>
        </p:nvSpPr>
        <p:spPr>
          <a:xfrm flipH="1">
            <a:off x="5268061" y="122693"/>
            <a:ext cx="6621379" cy="2419280"/>
          </a:xfrm>
          <a:prstGeom prst="wedgeEllipseCallout">
            <a:avLst>
              <a:gd name="adj1" fmla="val 54134"/>
              <a:gd name="adj2" fmla="val 46453"/>
            </a:avLst>
          </a:prstGeom>
          <a:solidFill>
            <a:schemeClr val="accent5">
              <a:lumMod val="20000"/>
              <a:lumOff val="80000"/>
              <a:alpha val="50000"/>
            </a:schemeClr>
          </a:solidFill>
          <a:ln>
            <a:solidFill>
              <a:schemeClr val="accent5">
                <a:lumMod val="20000"/>
                <a:lumOff val="8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04E1B1-BDFE-E9F0-F114-349F36287F7F}"/>
              </a:ext>
            </a:extLst>
          </p:cNvPr>
          <p:cNvSpPr>
            <a:spLocks noGrp="1"/>
          </p:cNvSpPr>
          <p:nvPr>
            <p:ph type="title"/>
          </p:nvPr>
        </p:nvSpPr>
        <p:spPr>
          <a:xfrm>
            <a:off x="5822103" y="528518"/>
            <a:ext cx="5513295" cy="1742053"/>
          </a:xfrm>
        </p:spPr>
        <p:txBody>
          <a:bodyPr>
            <a:noAutofit/>
          </a:bodyPr>
          <a:lstStyle/>
          <a:p>
            <a:pPr algn="ctr"/>
            <a:r>
              <a:rPr lang="en-US" sz="6000" dirty="0">
                <a:latin typeface="Sagona" panose="02010004040101010103" pitchFamily="2" charset="0"/>
              </a:rPr>
              <a:t>Why me?</a:t>
            </a:r>
          </a:p>
        </p:txBody>
      </p:sp>
      <p:sp>
        <p:nvSpPr>
          <p:cNvPr id="9" name="Subtitle 2">
            <a:extLst>
              <a:ext uri="{FF2B5EF4-FFF2-40B4-BE49-F238E27FC236}">
                <a16:creationId xmlns:a16="http://schemas.microsoft.com/office/drawing/2014/main" id="{C26EF5B2-B084-B040-B07A-0B2A73EA297E}"/>
              </a:ext>
            </a:extLst>
          </p:cNvPr>
          <p:cNvSpPr txBox="1">
            <a:spLocks/>
          </p:cNvSpPr>
          <p:nvPr/>
        </p:nvSpPr>
        <p:spPr>
          <a:xfrm>
            <a:off x="856602" y="1693333"/>
            <a:ext cx="5513295" cy="48721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Avenir Next LT Pro Light" panose="020B0304020202020204" pitchFamily="34" charset="0"/>
              </a:rPr>
              <a:t>Are you an appropriate person to start this conversation?</a:t>
            </a:r>
          </a:p>
          <a:p>
            <a:pPr marL="0" indent="0" algn="r">
              <a:buFont typeface="Arial" panose="020B0604020202020204" pitchFamily="34" charset="0"/>
              <a:buNone/>
            </a:pPr>
            <a:endParaRPr lang="en-US" sz="4000" dirty="0">
              <a:latin typeface="Avenir Next LT Pro Light" panose="020B0304020202020204" pitchFamily="34" charset="0"/>
            </a:endParaRPr>
          </a:p>
          <a:p>
            <a:pPr marL="0" indent="0" algn="r">
              <a:buFont typeface="Arial" panose="020B0604020202020204" pitchFamily="34" charset="0"/>
              <a:buNone/>
            </a:pPr>
            <a:r>
              <a:rPr lang="en-US" sz="4000" dirty="0">
                <a:latin typeface="Avenir Next LT Pro Light" panose="020B0304020202020204" pitchFamily="34" charset="0"/>
              </a:rPr>
              <a:t>What is your relationship to the person you’re concerned about?</a:t>
            </a:r>
          </a:p>
        </p:txBody>
      </p:sp>
    </p:spTree>
    <p:extLst>
      <p:ext uri="{BB962C8B-B14F-4D97-AF65-F5344CB8AC3E}">
        <p14:creationId xmlns:p14="http://schemas.microsoft.com/office/powerpoint/2010/main" val="404357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C77C5-856D-13F3-09CB-308E0F42493E}"/>
            </a:ext>
          </a:extLst>
        </p:cNvPr>
        <p:cNvGrpSpPr/>
        <p:nvPr/>
      </p:nvGrpSpPr>
      <p:grpSpPr>
        <a:xfrm>
          <a:off x="0" y="0"/>
          <a:ext cx="0" cy="0"/>
          <a:chOff x="0" y="0"/>
          <a:chExt cx="0" cy="0"/>
        </a:xfrm>
      </p:grpSpPr>
      <p:sp>
        <p:nvSpPr>
          <p:cNvPr id="5" name="Speech Bubble: Oval 4">
            <a:extLst>
              <a:ext uri="{FF2B5EF4-FFF2-40B4-BE49-F238E27FC236}">
                <a16:creationId xmlns:a16="http://schemas.microsoft.com/office/drawing/2014/main" id="{241902CA-2B6D-BA47-BDD9-604DB85B6CE6}"/>
              </a:ext>
              <a:ext uri="{C183D7F6-B498-43B3-948B-1728B52AA6E4}">
                <adec:decorative xmlns:adec="http://schemas.microsoft.com/office/drawing/2017/decorative" val="1"/>
              </a:ext>
            </a:extLst>
          </p:cNvPr>
          <p:cNvSpPr/>
          <p:nvPr/>
        </p:nvSpPr>
        <p:spPr>
          <a:xfrm flipH="1">
            <a:off x="5268061" y="2064193"/>
            <a:ext cx="6621379" cy="2419280"/>
          </a:xfrm>
          <a:prstGeom prst="wedgeEllipseCallout">
            <a:avLst>
              <a:gd name="adj1" fmla="val 58482"/>
              <a:gd name="adj2" fmla="val -6742"/>
            </a:avLst>
          </a:prstGeom>
          <a:solidFill>
            <a:schemeClr val="accent5">
              <a:lumMod val="40000"/>
              <a:lumOff val="60000"/>
              <a:alpha val="50000"/>
            </a:schemeClr>
          </a:solidFill>
          <a:ln>
            <a:solidFill>
              <a:schemeClr val="accent5">
                <a:lumMod val="40000"/>
                <a:lumOff val="6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387E5EC9-DD45-6177-C875-33D18F7518FF}"/>
              </a:ext>
            </a:extLst>
          </p:cNvPr>
          <p:cNvSpPr txBox="1">
            <a:spLocks noGrp="1"/>
          </p:cNvSpPr>
          <p:nvPr>
            <p:ph type="title" idx="4294967295"/>
          </p:nvPr>
        </p:nvSpPr>
        <p:spPr>
          <a:xfrm>
            <a:off x="5919162" y="2504435"/>
            <a:ext cx="5319175" cy="15387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uLnTx/>
                <a:uFillTx/>
                <a:latin typeface="Sagona" panose="02010004040101010103" pitchFamily="2" charset="0"/>
                <a:ea typeface="+mj-ea"/>
                <a:cs typeface="+mj-cs"/>
              </a:rPr>
              <a:t>Why now?</a:t>
            </a:r>
          </a:p>
        </p:txBody>
      </p:sp>
      <p:sp>
        <p:nvSpPr>
          <p:cNvPr id="15" name="Subtitle 2">
            <a:extLst>
              <a:ext uri="{FF2B5EF4-FFF2-40B4-BE49-F238E27FC236}">
                <a16:creationId xmlns:a16="http://schemas.microsoft.com/office/drawing/2014/main" id="{F13D4231-2439-B305-B44C-3592B92D52A5}"/>
              </a:ext>
            </a:extLst>
          </p:cNvPr>
          <p:cNvSpPr>
            <a:spLocks noGrp="1"/>
          </p:cNvSpPr>
          <p:nvPr>
            <p:ph sz="half" idx="1"/>
          </p:nvPr>
        </p:nvSpPr>
        <p:spPr>
          <a:xfrm>
            <a:off x="502929" y="1032932"/>
            <a:ext cx="5319174" cy="5469467"/>
          </a:xfrm>
        </p:spPr>
        <p:txBody>
          <a:bodyPr>
            <a:normAutofit/>
          </a:bodyPr>
          <a:lstStyle/>
          <a:p>
            <a:pPr marL="0" indent="0" algn="r">
              <a:buNone/>
            </a:pPr>
            <a:r>
              <a:rPr lang="en-US" sz="4000" dirty="0">
                <a:latin typeface="Avenir Next LT Pro Light" panose="020B0304020202020204" pitchFamily="34" charset="0"/>
              </a:rPr>
              <a:t>What have you noticed that is causing concern?</a:t>
            </a:r>
          </a:p>
          <a:p>
            <a:pPr marL="0" indent="0" algn="r">
              <a:buNone/>
            </a:pPr>
            <a:endParaRPr lang="en-US" sz="4000" dirty="0">
              <a:latin typeface="Avenir Next LT Pro Light" panose="020B0304020202020204" pitchFamily="34" charset="0"/>
            </a:endParaRPr>
          </a:p>
          <a:p>
            <a:pPr marL="0" indent="0">
              <a:buNone/>
            </a:pPr>
            <a:r>
              <a:rPr lang="en-US" sz="4000" dirty="0">
                <a:latin typeface="Avenir Next LT Pro Light" panose="020B0304020202020204" pitchFamily="34" charset="0"/>
              </a:rPr>
              <a:t>What is going on that leads you to think that now is the time to address it?</a:t>
            </a:r>
          </a:p>
        </p:txBody>
      </p:sp>
    </p:spTree>
    <p:extLst>
      <p:ext uri="{BB962C8B-B14F-4D97-AF65-F5344CB8AC3E}">
        <p14:creationId xmlns:p14="http://schemas.microsoft.com/office/powerpoint/2010/main" val="224202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8DEF6-DD1C-BAF3-F3E4-39C8921BBAEB}"/>
            </a:ext>
          </a:extLst>
        </p:cNvPr>
        <p:cNvGrpSpPr/>
        <p:nvPr/>
      </p:nvGrpSpPr>
      <p:grpSpPr>
        <a:xfrm>
          <a:off x="0" y="0"/>
          <a:ext cx="0" cy="0"/>
          <a:chOff x="0" y="0"/>
          <a:chExt cx="0" cy="0"/>
        </a:xfrm>
      </p:grpSpPr>
      <p:sp>
        <p:nvSpPr>
          <p:cNvPr id="7" name="Speech Bubble: Oval 6">
            <a:extLst>
              <a:ext uri="{FF2B5EF4-FFF2-40B4-BE49-F238E27FC236}">
                <a16:creationId xmlns:a16="http://schemas.microsoft.com/office/drawing/2014/main" id="{F40E2685-E439-CCEF-F5EF-2BF38235E701}"/>
              </a:ext>
              <a:ext uri="{C183D7F6-B498-43B3-948B-1728B52AA6E4}">
                <adec:decorative xmlns:adec="http://schemas.microsoft.com/office/drawing/2017/decorative" val="1"/>
              </a:ext>
            </a:extLst>
          </p:cNvPr>
          <p:cNvSpPr/>
          <p:nvPr/>
        </p:nvSpPr>
        <p:spPr>
          <a:xfrm flipH="1">
            <a:off x="5463365" y="4354055"/>
            <a:ext cx="6621379" cy="2419280"/>
          </a:xfrm>
          <a:prstGeom prst="wedgeEllipseCallout">
            <a:avLst>
              <a:gd name="adj1" fmla="val 58993"/>
              <a:gd name="adj2" fmla="val -50837"/>
            </a:avLst>
          </a:prstGeom>
          <a:solidFill>
            <a:schemeClr val="accent5">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05CB0AEC-711B-9378-6706-3E1532BA57EE}"/>
              </a:ext>
            </a:extLst>
          </p:cNvPr>
          <p:cNvSpPr txBox="1">
            <a:spLocks noGrp="1"/>
          </p:cNvSpPr>
          <p:nvPr>
            <p:ph type="title" idx="4294967295"/>
          </p:nvPr>
        </p:nvSpPr>
        <p:spPr>
          <a:xfrm>
            <a:off x="6017407" y="4759880"/>
            <a:ext cx="5513295" cy="18562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uLnTx/>
                <a:uFillTx/>
                <a:latin typeface="Sagona" panose="02010004040101010103" pitchFamily="2" charset="0"/>
                <a:ea typeface="+mj-ea"/>
                <a:cs typeface="+mj-cs"/>
              </a:rPr>
              <a:t>Why not?</a:t>
            </a:r>
          </a:p>
        </p:txBody>
      </p:sp>
      <p:sp>
        <p:nvSpPr>
          <p:cNvPr id="13" name="Subtitle 2">
            <a:extLst>
              <a:ext uri="{FF2B5EF4-FFF2-40B4-BE49-F238E27FC236}">
                <a16:creationId xmlns:a16="http://schemas.microsoft.com/office/drawing/2014/main" id="{B2C04507-E3F5-CCBC-6F4F-C21FEB69D9C5}"/>
              </a:ext>
            </a:extLst>
          </p:cNvPr>
          <p:cNvSpPr>
            <a:spLocks noGrp="1"/>
          </p:cNvSpPr>
          <p:nvPr>
            <p:ph sz="half" idx="1"/>
          </p:nvPr>
        </p:nvSpPr>
        <p:spPr>
          <a:xfrm>
            <a:off x="279846" y="301321"/>
            <a:ext cx="4211090" cy="1916946"/>
          </a:xfrm>
        </p:spPr>
        <p:txBody>
          <a:bodyPr>
            <a:normAutofit/>
          </a:bodyPr>
          <a:lstStyle/>
          <a:p>
            <a:pPr marL="0" indent="0" algn="r">
              <a:buNone/>
            </a:pPr>
            <a:r>
              <a:rPr lang="en-US" sz="4000" dirty="0">
                <a:latin typeface="Avenir Next LT Pro Light" panose="020B0304020202020204" pitchFamily="34" charset="0"/>
              </a:rPr>
              <a:t>Do you have time to have this conversation?</a:t>
            </a:r>
          </a:p>
        </p:txBody>
      </p:sp>
      <p:sp>
        <p:nvSpPr>
          <p:cNvPr id="14" name="Subtitle 2">
            <a:extLst>
              <a:ext uri="{FF2B5EF4-FFF2-40B4-BE49-F238E27FC236}">
                <a16:creationId xmlns:a16="http://schemas.microsoft.com/office/drawing/2014/main" id="{D41D4984-73B1-E7D1-D4EE-E06A555B8BA2}"/>
              </a:ext>
            </a:extLst>
          </p:cNvPr>
          <p:cNvSpPr txBox="1">
            <a:spLocks/>
          </p:cNvSpPr>
          <p:nvPr/>
        </p:nvSpPr>
        <p:spPr>
          <a:xfrm>
            <a:off x="7873654" y="469380"/>
            <a:ext cx="3657048" cy="19169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Avenir Next LT Pro Light" panose="020B0304020202020204" pitchFamily="34" charset="0"/>
              </a:rPr>
              <a:t>Are you willing and able to follow up?</a:t>
            </a:r>
          </a:p>
        </p:txBody>
      </p:sp>
      <p:sp>
        <p:nvSpPr>
          <p:cNvPr id="15" name="Subtitle 2">
            <a:extLst>
              <a:ext uri="{FF2B5EF4-FFF2-40B4-BE49-F238E27FC236}">
                <a16:creationId xmlns:a16="http://schemas.microsoft.com/office/drawing/2014/main" id="{993AA780-F4D7-B1B6-531A-41D60C6B6772}"/>
              </a:ext>
            </a:extLst>
          </p:cNvPr>
          <p:cNvSpPr txBox="1">
            <a:spLocks/>
          </p:cNvSpPr>
          <p:nvPr/>
        </p:nvSpPr>
        <p:spPr>
          <a:xfrm>
            <a:off x="3884883" y="2218267"/>
            <a:ext cx="4211090" cy="19169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Avenir Next LT Pro Light" panose="020B0304020202020204" pitchFamily="34" charset="0"/>
              </a:rPr>
              <a:t>Do you know what next steps are available?</a:t>
            </a:r>
          </a:p>
        </p:txBody>
      </p:sp>
      <p:sp>
        <p:nvSpPr>
          <p:cNvPr id="16" name="Subtitle 2">
            <a:extLst>
              <a:ext uri="{FF2B5EF4-FFF2-40B4-BE49-F238E27FC236}">
                <a16:creationId xmlns:a16="http://schemas.microsoft.com/office/drawing/2014/main" id="{869B5F79-EC3B-255F-0A43-4C5A08E891CC}"/>
              </a:ext>
            </a:extLst>
          </p:cNvPr>
          <p:cNvSpPr txBox="1">
            <a:spLocks/>
          </p:cNvSpPr>
          <p:nvPr/>
        </p:nvSpPr>
        <p:spPr>
          <a:xfrm>
            <a:off x="659089" y="4354055"/>
            <a:ext cx="4211090" cy="19169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4000" dirty="0">
                <a:latin typeface="Avenir Next LT Pro Light" panose="020B0304020202020204" pitchFamily="34" charset="0"/>
              </a:rPr>
              <a:t>Do you have a plan if they don’t want to talk?</a:t>
            </a:r>
          </a:p>
        </p:txBody>
      </p:sp>
    </p:spTree>
    <p:extLst>
      <p:ext uri="{BB962C8B-B14F-4D97-AF65-F5344CB8AC3E}">
        <p14:creationId xmlns:p14="http://schemas.microsoft.com/office/powerpoint/2010/main" val="150432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3" grpId="0" build="p"/>
      <p:bldP spid="14" grpId="0" build="p"/>
      <p:bldP spid="15" grpId="0" build="p"/>
      <p:bldP spid="1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D025E-F5D6-97FB-6B17-6023D663520E}"/>
            </a:ext>
          </a:extLst>
        </p:cNvPr>
        <p:cNvGrpSpPr/>
        <p:nvPr/>
      </p:nvGrpSpPr>
      <p:grpSpPr>
        <a:xfrm>
          <a:off x="0" y="0"/>
          <a:ext cx="0" cy="0"/>
          <a:chOff x="0" y="0"/>
          <a:chExt cx="0" cy="0"/>
        </a:xfrm>
      </p:grpSpPr>
      <p:sp>
        <p:nvSpPr>
          <p:cNvPr id="7" name="Thought Bubble: Cloud 6">
            <a:extLst>
              <a:ext uri="{FF2B5EF4-FFF2-40B4-BE49-F238E27FC236}">
                <a16:creationId xmlns:a16="http://schemas.microsoft.com/office/drawing/2014/main" id="{17DD2929-047E-42E3-BF06-3F28D1B81A43}"/>
              </a:ext>
              <a:ext uri="{C183D7F6-B498-43B3-948B-1728B52AA6E4}">
                <adec:decorative xmlns:adec="http://schemas.microsoft.com/office/drawing/2017/decorative" val="1"/>
              </a:ext>
            </a:extLst>
          </p:cNvPr>
          <p:cNvSpPr/>
          <p:nvPr/>
        </p:nvSpPr>
        <p:spPr>
          <a:xfrm>
            <a:off x="192505" y="0"/>
            <a:ext cx="10363199" cy="6593305"/>
          </a:xfrm>
          <a:prstGeom prst="cloudCallout">
            <a:avLst>
              <a:gd name="adj1" fmla="val 62268"/>
              <a:gd name="adj2" fmla="val 46631"/>
            </a:avLst>
          </a:prstGeom>
          <a:solidFill>
            <a:schemeClr val="accent1">
              <a:lumMod val="40000"/>
              <a:lumOff val="6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0791AC-3478-E761-9DD1-B9491648D84A}"/>
              </a:ext>
            </a:extLst>
          </p:cNvPr>
          <p:cNvSpPr>
            <a:spLocks noGrp="1"/>
          </p:cNvSpPr>
          <p:nvPr>
            <p:ph type="title"/>
          </p:nvPr>
        </p:nvSpPr>
        <p:spPr>
          <a:xfrm>
            <a:off x="2563617" y="933411"/>
            <a:ext cx="7064765" cy="4726481"/>
          </a:xfrm>
        </p:spPr>
        <p:txBody>
          <a:bodyPr>
            <a:noAutofit/>
          </a:bodyPr>
          <a:lstStyle/>
          <a:p>
            <a:r>
              <a:rPr lang="en-US" sz="6600" dirty="0">
                <a:latin typeface="Sagona" panose="02010004040101010103" pitchFamily="2" charset="0"/>
              </a:rPr>
              <a:t>I think I’m the person, now is the time, and I want to say something…</a:t>
            </a:r>
          </a:p>
        </p:txBody>
      </p:sp>
    </p:spTree>
    <p:extLst>
      <p:ext uri="{BB962C8B-B14F-4D97-AF65-F5344CB8AC3E}">
        <p14:creationId xmlns:p14="http://schemas.microsoft.com/office/powerpoint/2010/main" val="242019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D602D-CD7F-D2FB-127E-9D104243D6C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5DB886B-B34B-360C-E3F7-2E6AEFB9BDD8}"/>
              </a:ext>
            </a:extLst>
          </p:cNvPr>
          <p:cNvSpPr>
            <a:spLocks noGrp="1"/>
          </p:cNvSpPr>
          <p:nvPr>
            <p:ph type="title"/>
          </p:nvPr>
        </p:nvSpPr>
        <p:spPr/>
        <p:txBody>
          <a:bodyPr>
            <a:normAutofit/>
          </a:bodyPr>
          <a:lstStyle/>
          <a:p>
            <a:pPr algn="ctr"/>
            <a:r>
              <a:rPr lang="en-US" sz="6000" dirty="0">
                <a:latin typeface="Sagona" panose="02010004040101010103" pitchFamily="2" charset="0"/>
              </a:rPr>
              <a:t>Approach with Care</a:t>
            </a:r>
          </a:p>
        </p:txBody>
      </p:sp>
      <p:sp>
        <p:nvSpPr>
          <p:cNvPr id="8" name="Speech Bubble: Rectangle with Corners Rounded 7">
            <a:extLst>
              <a:ext uri="{FF2B5EF4-FFF2-40B4-BE49-F238E27FC236}">
                <a16:creationId xmlns:a16="http://schemas.microsoft.com/office/drawing/2014/main" id="{43E44CB9-F844-F7C8-932E-FA8B1F59384E}"/>
              </a:ext>
              <a:ext uri="{C183D7F6-B498-43B3-948B-1728B52AA6E4}">
                <adec:decorative xmlns:adec="http://schemas.microsoft.com/office/drawing/2017/decorative" val="1"/>
              </a:ext>
            </a:extLst>
          </p:cNvPr>
          <p:cNvSpPr/>
          <p:nvPr/>
        </p:nvSpPr>
        <p:spPr>
          <a:xfrm>
            <a:off x="705853" y="1690688"/>
            <a:ext cx="5133473" cy="1517733"/>
          </a:xfrm>
          <a:prstGeom prst="wedgeRoundRectCallout">
            <a:avLst>
              <a:gd name="adj1" fmla="val -62083"/>
              <a:gd name="adj2" fmla="val 33962"/>
              <a:gd name="adj3" fmla="val 16667"/>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Speech Bubble: Rectangle with Corners Rounded 8">
            <a:extLst>
              <a:ext uri="{FF2B5EF4-FFF2-40B4-BE49-F238E27FC236}">
                <a16:creationId xmlns:a16="http://schemas.microsoft.com/office/drawing/2014/main" id="{35B2FA4C-6E97-3012-F9FE-5797D60ABE84}"/>
              </a:ext>
              <a:ext uri="{C183D7F6-B498-43B3-948B-1728B52AA6E4}">
                <adec:decorative xmlns:adec="http://schemas.microsoft.com/office/drawing/2017/decorative" val="1"/>
              </a:ext>
            </a:extLst>
          </p:cNvPr>
          <p:cNvSpPr/>
          <p:nvPr/>
        </p:nvSpPr>
        <p:spPr>
          <a:xfrm>
            <a:off x="6372727" y="1690687"/>
            <a:ext cx="5133473" cy="1517733"/>
          </a:xfrm>
          <a:prstGeom prst="wedgeRoundRectCallout">
            <a:avLst>
              <a:gd name="adj1" fmla="val 62605"/>
              <a:gd name="adj2" fmla="val -919"/>
              <a:gd name="adj3" fmla="val 16667"/>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Speech Bubble: Rectangle with Corners Rounded 9">
            <a:extLst>
              <a:ext uri="{FF2B5EF4-FFF2-40B4-BE49-F238E27FC236}">
                <a16:creationId xmlns:a16="http://schemas.microsoft.com/office/drawing/2014/main" id="{F57B8E15-27C0-D532-A609-3DCAFF71182C}"/>
              </a:ext>
              <a:ext uri="{C183D7F6-B498-43B3-948B-1728B52AA6E4}">
                <adec:decorative xmlns:adec="http://schemas.microsoft.com/office/drawing/2017/decorative" val="1"/>
              </a:ext>
            </a:extLst>
          </p:cNvPr>
          <p:cNvSpPr/>
          <p:nvPr/>
        </p:nvSpPr>
        <p:spPr>
          <a:xfrm>
            <a:off x="705852" y="3429000"/>
            <a:ext cx="5133473" cy="1517733"/>
          </a:xfrm>
          <a:prstGeom prst="wedgeRoundRectCallout">
            <a:avLst>
              <a:gd name="adj1" fmla="val -60520"/>
              <a:gd name="adj2" fmla="val 17050"/>
              <a:gd name="adj3" fmla="val 16667"/>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Speech Bubble: Rectangle with Corners Rounded 10">
            <a:extLst>
              <a:ext uri="{FF2B5EF4-FFF2-40B4-BE49-F238E27FC236}">
                <a16:creationId xmlns:a16="http://schemas.microsoft.com/office/drawing/2014/main" id="{920852ED-BD7B-74DF-7F02-3E5796012F46}"/>
              </a:ext>
              <a:ext uri="{C183D7F6-B498-43B3-948B-1728B52AA6E4}">
                <adec:decorative xmlns:adec="http://schemas.microsoft.com/office/drawing/2017/decorative" val="1"/>
              </a:ext>
            </a:extLst>
          </p:cNvPr>
          <p:cNvSpPr/>
          <p:nvPr/>
        </p:nvSpPr>
        <p:spPr>
          <a:xfrm>
            <a:off x="6372727" y="3428999"/>
            <a:ext cx="5133473" cy="1517733"/>
          </a:xfrm>
          <a:prstGeom prst="wedgeRoundRectCallout">
            <a:avLst>
              <a:gd name="adj1" fmla="val 63230"/>
              <a:gd name="adj2" fmla="val 9651"/>
              <a:gd name="adj3" fmla="val 16667"/>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Speech Bubble: Rectangle with Corners Rounded 11">
            <a:extLst>
              <a:ext uri="{FF2B5EF4-FFF2-40B4-BE49-F238E27FC236}">
                <a16:creationId xmlns:a16="http://schemas.microsoft.com/office/drawing/2014/main" id="{30148C4C-7592-ED05-D523-A12FD7D4D21E}"/>
              </a:ext>
              <a:ext uri="{C183D7F6-B498-43B3-948B-1728B52AA6E4}">
                <adec:decorative xmlns:adec="http://schemas.microsoft.com/office/drawing/2017/decorative" val="1"/>
              </a:ext>
            </a:extLst>
          </p:cNvPr>
          <p:cNvSpPr/>
          <p:nvPr/>
        </p:nvSpPr>
        <p:spPr>
          <a:xfrm>
            <a:off x="705851" y="5167312"/>
            <a:ext cx="5133473" cy="1517733"/>
          </a:xfrm>
          <a:prstGeom prst="wedgeRoundRectCallout">
            <a:avLst>
              <a:gd name="adj1" fmla="val -61458"/>
              <a:gd name="adj2" fmla="val 32905"/>
              <a:gd name="adj3" fmla="val 16667"/>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Speech Bubble: Rectangle with Corners Rounded 12">
            <a:extLst>
              <a:ext uri="{FF2B5EF4-FFF2-40B4-BE49-F238E27FC236}">
                <a16:creationId xmlns:a16="http://schemas.microsoft.com/office/drawing/2014/main" id="{B0502A6F-6646-6EB2-25E6-895B5C20F7F4}"/>
              </a:ext>
              <a:ext uri="{C183D7F6-B498-43B3-948B-1728B52AA6E4}">
                <adec:decorative xmlns:adec="http://schemas.microsoft.com/office/drawing/2017/decorative" val="1"/>
              </a:ext>
            </a:extLst>
          </p:cNvPr>
          <p:cNvSpPr/>
          <p:nvPr/>
        </p:nvSpPr>
        <p:spPr>
          <a:xfrm>
            <a:off x="6352678" y="5167312"/>
            <a:ext cx="5133473" cy="1517733"/>
          </a:xfrm>
          <a:prstGeom prst="wedgeRoundRectCallout">
            <a:avLst>
              <a:gd name="adj1" fmla="val 61980"/>
              <a:gd name="adj2" fmla="val 13879"/>
              <a:gd name="adj3" fmla="val 16667"/>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399F040A-A6F9-EEC9-ED74-D5689726BC71}"/>
              </a:ext>
            </a:extLst>
          </p:cNvPr>
          <p:cNvSpPr txBox="1"/>
          <p:nvPr/>
        </p:nvSpPr>
        <p:spPr>
          <a:xfrm>
            <a:off x="838200" y="2021306"/>
            <a:ext cx="5001124" cy="830997"/>
          </a:xfrm>
          <a:prstGeom prst="rect">
            <a:avLst/>
          </a:prstGeom>
          <a:solidFill>
            <a:schemeClr val="accent1">
              <a:lumMod val="40000"/>
              <a:lumOff val="60000"/>
            </a:schemeClr>
          </a:solidFill>
          <a:ln>
            <a:noFill/>
          </a:ln>
        </p:spPr>
        <p:txBody>
          <a:bodyPr wrap="square" rtlCol="0">
            <a:spAutoFit/>
          </a:bodyPr>
          <a:lstStyle/>
          <a:p>
            <a:r>
              <a:rPr lang="en-US" sz="4800" dirty="0">
                <a:latin typeface="Avenir Next LT Pro Light" panose="020B0304020202020204" pitchFamily="34" charset="0"/>
              </a:rPr>
              <a:t>Use I-Statements</a:t>
            </a:r>
          </a:p>
        </p:txBody>
      </p:sp>
      <p:sp>
        <p:nvSpPr>
          <p:cNvPr id="15" name="TextBox 14">
            <a:extLst>
              <a:ext uri="{FF2B5EF4-FFF2-40B4-BE49-F238E27FC236}">
                <a16:creationId xmlns:a16="http://schemas.microsoft.com/office/drawing/2014/main" id="{ABF3BF50-6983-119C-5205-E9CBF8A4F127}"/>
              </a:ext>
            </a:extLst>
          </p:cNvPr>
          <p:cNvSpPr txBox="1"/>
          <p:nvPr/>
        </p:nvSpPr>
        <p:spPr>
          <a:xfrm>
            <a:off x="876297" y="3483245"/>
            <a:ext cx="4792579" cy="1446550"/>
          </a:xfrm>
          <a:prstGeom prst="rect">
            <a:avLst/>
          </a:prstGeom>
          <a:solidFill>
            <a:schemeClr val="accent1">
              <a:lumMod val="40000"/>
              <a:lumOff val="60000"/>
            </a:schemeClr>
          </a:solidFill>
          <a:ln>
            <a:noFill/>
          </a:ln>
        </p:spPr>
        <p:txBody>
          <a:bodyPr wrap="square" rtlCol="0">
            <a:spAutoFit/>
          </a:bodyPr>
          <a:lstStyle/>
          <a:p>
            <a:pPr algn="ctr"/>
            <a:r>
              <a:rPr lang="en-US" sz="4400" dirty="0">
                <a:latin typeface="Avenir Next LT Pro Light" panose="020B0304020202020204" pitchFamily="34" charset="0"/>
              </a:rPr>
              <a:t>Ask questions, but don’t push.</a:t>
            </a:r>
          </a:p>
        </p:txBody>
      </p:sp>
      <p:sp>
        <p:nvSpPr>
          <p:cNvPr id="16" name="TextBox 15">
            <a:extLst>
              <a:ext uri="{FF2B5EF4-FFF2-40B4-BE49-F238E27FC236}">
                <a16:creationId xmlns:a16="http://schemas.microsoft.com/office/drawing/2014/main" id="{DB8876FC-B559-E449-9F01-E1D572836CE0}"/>
              </a:ext>
            </a:extLst>
          </p:cNvPr>
          <p:cNvSpPr txBox="1"/>
          <p:nvPr/>
        </p:nvSpPr>
        <p:spPr>
          <a:xfrm>
            <a:off x="838198" y="5350259"/>
            <a:ext cx="4792579" cy="1200329"/>
          </a:xfrm>
          <a:prstGeom prst="rect">
            <a:avLst/>
          </a:prstGeom>
          <a:solidFill>
            <a:schemeClr val="accent1">
              <a:lumMod val="40000"/>
              <a:lumOff val="60000"/>
            </a:schemeClr>
          </a:solidFill>
          <a:ln>
            <a:noFill/>
          </a:ln>
        </p:spPr>
        <p:txBody>
          <a:bodyPr wrap="square" rtlCol="0">
            <a:spAutoFit/>
          </a:bodyPr>
          <a:lstStyle/>
          <a:p>
            <a:pPr algn="ctr"/>
            <a:r>
              <a:rPr lang="en-US" sz="3600" dirty="0">
                <a:latin typeface="Avenir Next LT Pro Light" panose="020B0304020202020204" pitchFamily="34" charset="0"/>
              </a:rPr>
              <a:t>Offer gentle support without judgement.</a:t>
            </a:r>
          </a:p>
        </p:txBody>
      </p:sp>
      <p:sp>
        <p:nvSpPr>
          <p:cNvPr id="17" name="TextBox 16">
            <a:extLst>
              <a:ext uri="{FF2B5EF4-FFF2-40B4-BE49-F238E27FC236}">
                <a16:creationId xmlns:a16="http://schemas.microsoft.com/office/drawing/2014/main" id="{F0C5315D-3672-48B3-301D-CCA627238AA4}"/>
              </a:ext>
            </a:extLst>
          </p:cNvPr>
          <p:cNvSpPr txBox="1"/>
          <p:nvPr/>
        </p:nvSpPr>
        <p:spPr>
          <a:xfrm>
            <a:off x="6870032" y="1713529"/>
            <a:ext cx="3589422" cy="1446550"/>
          </a:xfrm>
          <a:prstGeom prst="rect">
            <a:avLst/>
          </a:prstGeom>
          <a:solidFill>
            <a:schemeClr val="accent1">
              <a:lumMod val="40000"/>
              <a:lumOff val="60000"/>
            </a:schemeClr>
          </a:solidFill>
          <a:ln>
            <a:solidFill>
              <a:schemeClr val="accent1">
                <a:lumMod val="40000"/>
                <a:lumOff val="60000"/>
              </a:schemeClr>
            </a:solidFill>
          </a:ln>
        </p:spPr>
        <p:txBody>
          <a:bodyPr wrap="square" rtlCol="0">
            <a:spAutoFit/>
          </a:bodyPr>
          <a:lstStyle/>
          <a:p>
            <a:pPr algn="ctr"/>
            <a:r>
              <a:rPr lang="en-US" sz="4400" dirty="0">
                <a:latin typeface="Avenir Next LT Pro Light" panose="020B0304020202020204" pitchFamily="34" charset="0"/>
              </a:rPr>
              <a:t>DO NOT DIAGNOSE</a:t>
            </a:r>
          </a:p>
        </p:txBody>
      </p:sp>
      <p:sp>
        <p:nvSpPr>
          <p:cNvPr id="18" name="TextBox 17">
            <a:extLst>
              <a:ext uri="{FF2B5EF4-FFF2-40B4-BE49-F238E27FC236}">
                <a16:creationId xmlns:a16="http://schemas.microsoft.com/office/drawing/2014/main" id="{FA2B3557-87EC-DCA4-20E7-ECE317606F40}"/>
              </a:ext>
            </a:extLst>
          </p:cNvPr>
          <p:cNvSpPr txBox="1"/>
          <p:nvPr/>
        </p:nvSpPr>
        <p:spPr>
          <a:xfrm>
            <a:off x="7302166" y="3772366"/>
            <a:ext cx="3310687" cy="830997"/>
          </a:xfrm>
          <a:prstGeom prst="rect">
            <a:avLst/>
          </a:prstGeom>
          <a:solidFill>
            <a:schemeClr val="accent1">
              <a:lumMod val="40000"/>
              <a:lumOff val="60000"/>
            </a:schemeClr>
          </a:solidFill>
          <a:ln>
            <a:solidFill>
              <a:schemeClr val="accent1">
                <a:lumMod val="40000"/>
                <a:lumOff val="60000"/>
              </a:schemeClr>
            </a:solidFill>
          </a:ln>
        </p:spPr>
        <p:txBody>
          <a:bodyPr wrap="square" rtlCol="0">
            <a:spAutoFit/>
          </a:bodyPr>
          <a:lstStyle/>
          <a:p>
            <a:r>
              <a:rPr lang="en-US" sz="4800" dirty="0">
                <a:latin typeface="Avenir Next LT Pro Light" panose="020B0304020202020204" pitchFamily="34" charset="0"/>
              </a:rPr>
              <a:t>Follow up </a:t>
            </a:r>
          </a:p>
        </p:txBody>
      </p:sp>
      <p:sp>
        <p:nvSpPr>
          <p:cNvPr id="19" name="TextBox 18">
            <a:extLst>
              <a:ext uri="{FF2B5EF4-FFF2-40B4-BE49-F238E27FC236}">
                <a16:creationId xmlns:a16="http://schemas.microsoft.com/office/drawing/2014/main" id="{CC00EDAB-06DE-FF37-C1D4-CFB2FA3ACED9}"/>
              </a:ext>
            </a:extLst>
          </p:cNvPr>
          <p:cNvSpPr txBox="1"/>
          <p:nvPr/>
        </p:nvSpPr>
        <p:spPr>
          <a:xfrm>
            <a:off x="6523124" y="5464513"/>
            <a:ext cx="4792579" cy="923330"/>
          </a:xfrm>
          <a:prstGeom prst="rect">
            <a:avLst/>
          </a:prstGeom>
          <a:solidFill>
            <a:schemeClr val="accent1">
              <a:lumMod val="40000"/>
              <a:lumOff val="60000"/>
            </a:schemeClr>
          </a:solidFill>
          <a:ln>
            <a:solidFill>
              <a:schemeClr val="accent1">
                <a:lumMod val="40000"/>
                <a:lumOff val="60000"/>
              </a:schemeClr>
            </a:solidFill>
          </a:ln>
        </p:spPr>
        <p:txBody>
          <a:bodyPr wrap="square" rtlCol="0">
            <a:spAutoFit/>
          </a:bodyPr>
          <a:lstStyle/>
          <a:p>
            <a:pPr algn="ctr"/>
            <a:r>
              <a:rPr lang="en-US" sz="5400" dirty="0">
                <a:latin typeface="Avenir Next LT Pro Light" panose="020B0304020202020204" pitchFamily="34" charset="0"/>
              </a:rPr>
              <a:t>Be patient</a:t>
            </a:r>
          </a:p>
        </p:txBody>
      </p:sp>
    </p:spTree>
    <p:extLst>
      <p:ext uri="{BB962C8B-B14F-4D97-AF65-F5344CB8AC3E}">
        <p14:creationId xmlns:p14="http://schemas.microsoft.com/office/powerpoint/2010/main" val="2095880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D9EE8-E380-5239-8EFC-117109F254CA}"/>
              </a:ext>
            </a:extLst>
          </p:cNvPr>
          <p:cNvSpPr>
            <a:spLocks noGrp="1"/>
          </p:cNvSpPr>
          <p:nvPr>
            <p:ph type="title"/>
          </p:nvPr>
        </p:nvSpPr>
        <p:spPr/>
        <p:txBody>
          <a:bodyPr>
            <a:normAutofit/>
          </a:bodyPr>
          <a:lstStyle/>
          <a:p>
            <a:r>
              <a:rPr lang="en-US" sz="7200" dirty="0">
                <a:latin typeface="Sagona" panose="02010004040101010103" pitchFamily="2" charset="0"/>
              </a:rPr>
              <a:t>Resources</a:t>
            </a:r>
          </a:p>
        </p:txBody>
      </p:sp>
      <p:sp>
        <p:nvSpPr>
          <p:cNvPr id="5" name="Text Placeholder 4">
            <a:extLst>
              <a:ext uri="{FF2B5EF4-FFF2-40B4-BE49-F238E27FC236}">
                <a16:creationId xmlns:a16="http://schemas.microsoft.com/office/drawing/2014/main" id="{FA78DD33-6116-C839-B331-8A04275D8749}"/>
              </a:ext>
            </a:extLst>
          </p:cNvPr>
          <p:cNvSpPr>
            <a:spLocks noGrp="1"/>
          </p:cNvSpPr>
          <p:nvPr>
            <p:ph type="body" idx="1"/>
          </p:nvPr>
        </p:nvSpPr>
        <p:spPr>
          <a:xfrm>
            <a:off x="836612" y="1996437"/>
            <a:ext cx="3867735" cy="685082"/>
          </a:xfrm>
        </p:spPr>
        <p:txBody>
          <a:bodyPr/>
          <a:lstStyle/>
          <a:p>
            <a:r>
              <a:rPr lang="en-US" dirty="0"/>
              <a:t>UAMS </a:t>
            </a:r>
            <a:r>
              <a:rPr lang="en-US" dirty="0" err="1"/>
              <a:t>ARConnect</a:t>
            </a:r>
            <a:r>
              <a:rPr lang="en-US" dirty="0"/>
              <a:t> Now</a:t>
            </a:r>
          </a:p>
        </p:txBody>
      </p:sp>
      <p:pic>
        <p:nvPicPr>
          <p:cNvPr id="7" name="Picture 6" descr="UAMS Health Arkansas Connect Now graphic. A Virtual Mental Health and Substance Abuse Program. Call 24/7. 501-526-3563 or toll free at 800-482-9921 to speak to a medical professional.">
            <a:extLst>
              <a:ext uri="{FF2B5EF4-FFF2-40B4-BE49-F238E27FC236}">
                <a16:creationId xmlns:a16="http://schemas.microsoft.com/office/drawing/2014/main" id="{363917C7-BED9-70E7-E3D1-EEBC72FAD77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6612" y="2712519"/>
            <a:ext cx="5345822" cy="3053817"/>
          </a:xfrm>
          <a:prstGeom prst="rect">
            <a:avLst/>
          </a:prstGeom>
          <a:noFill/>
          <a:ln>
            <a:noFill/>
          </a:ln>
        </p:spPr>
      </p:pic>
      <p:pic>
        <p:nvPicPr>
          <p:cNvPr id="3074" name="Picture 2" descr="988 Suicide and Crisis Lifeline graphic">
            <a:extLst>
              <a:ext uri="{FF2B5EF4-FFF2-40B4-BE49-F238E27FC236}">
                <a16:creationId xmlns:a16="http://schemas.microsoft.com/office/drawing/2014/main" id="{AE8D6630-1A9A-AADB-C2A0-8690F6C4EB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1511" y="340364"/>
            <a:ext cx="3470526" cy="36453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ree 24/7. Confidential National Domestic Violence Hotline. 1-800-799-7233">
            <a:extLst>
              <a:ext uri="{FF2B5EF4-FFF2-40B4-BE49-F238E27FC236}">
                <a16:creationId xmlns:a16="http://schemas.microsoft.com/office/drawing/2014/main" id="{CB7AC79F-C2DF-D21A-300D-FC33FAE31C1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542" t="14958" r="12664" b="14764"/>
          <a:stretch/>
        </p:blipFill>
        <p:spPr bwMode="auto">
          <a:xfrm>
            <a:off x="6852303" y="3686967"/>
            <a:ext cx="4368942" cy="2830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157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descr="Flip It. Manage anger by improving communication graphic.">
            <a:extLst>
              <a:ext uri="{FF2B5EF4-FFF2-40B4-BE49-F238E27FC236}">
                <a16:creationId xmlns:a16="http://schemas.microsoft.com/office/drawing/2014/main" id="{2EC0D9CD-60F5-2F62-3268-F4C5DA83D3FF}"/>
              </a:ext>
            </a:extLst>
          </p:cNvPr>
          <p:cNvPicPr>
            <a:picLocks noChangeAspect="1"/>
          </p:cNvPicPr>
          <p:nvPr/>
        </p:nvPicPr>
        <p:blipFill rotWithShape="1">
          <a:blip r:embed="rId3"/>
          <a:srcRect t="13206" r="3" b="3"/>
          <a:stretch/>
        </p:blipFill>
        <p:spPr>
          <a:xfrm>
            <a:off x="5986926" y="1598246"/>
            <a:ext cx="2574429" cy="2234452"/>
          </a:xfrm>
          <a:prstGeom prst="rect">
            <a:avLst/>
          </a:prstGeom>
        </p:spPr>
      </p:pic>
      <p:pic>
        <p:nvPicPr>
          <p:cNvPr id="29" name="Picture 28" descr="Mental Health First Aid logo">
            <a:extLst>
              <a:ext uri="{FF2B5EF4-FFF2-40B4-BE49-F238E27FC236}">
                <a16:creationId xmlns:a16="http://schemas.microsoft.com/office/drawing/2014/main" id="{DA4650E0-92A6-6783-C9F2-1EA54FA8ABAE}"/>
              </a:ext>
            </a:extLst>
          </p:cNvPr>
          <p:cNvPicPr>
            <a:picLocks noChangeAspect="1"/>
          </p:cNvPicPr>
          <p:nvPr/>
        </p:nvPicPr>
        <p:blipFill rotWithShape="1">
          <a:blip r:embed="rId4"/>
          <a:srcRect t="1768" r="8" b="8"/>
          <a:stretch/>
        </p:blipFill>
        <p:spPr>
          <a:xfrm>
            <a:off x="8937172" y="1589368"/>
            <a:ext cx="2416612" cy="2243330"/>
          </a:xfrm>
          <a:prstGeom prst="rect">
            <a:avLst/>
          </a:prstGeom>
        </p:spPr>
      </p:pic>
      <p:pic>
        <p:nvPicPr>
          <p:cNvPr id="27" name="Picture 26" descr="QPR Institute graphic. Ask a Question, Save a Life. Question. Persuade. Refer.">
            <a:extLst>
              <a:ext uri="{FF2B5EF4-FFF2-40B4-BE49-F238E27FC236}">
                <a16:creationId xmlns:a16="http://schemas.microsoft.com/office/drawing/2014/main" id="{3964F1E9-E6FE-B47D-BDF2-3DCBA145DA60}"/>
              </a:ext>
            </a:extLst>
          </p:cNvPr>
          <p:cNvPicPr>
            <a:picLocks noChangeAspect="1"/>
          </p:cNvPicPr>
          <p:nvPr/>
        </p:nvPicPr>
        <p:blipFill rotWithShape="1">
          <a:blip r:embed="rId5"/>
          <a:srcRect t="16994" r="-1" b="14217"/>
          <a:stretch/>
        </p:blipFill>
        <p:spPr>
          <a:xfrm>
            <a:off x="5986926" y="4126172"/>
            <a:ext cx="5366858" cy="2196582"/>
          </a:xfrm>
          <a:prstGeom prst="rect">
            <a:avLst/>
          </a:prstGeom>
        </p:spPr>
      </p:pic>
      <p:sp>
        <p:nvSpPr>
          <p:cNvPr id="5" name="Title 1">
            <a:extLst>
              <a:ext uri="{FF2B5EF4-FFF2-40B4-BE49-F238E27FC236}">
                <a16:creationId xmlns:a16="http://schemas.microsoft.com/office/drawing/2014/main" id="{FF290D6A-DEBC-8F8F-B05E-0916113D5DE3}"/>
              </a:ext>
            </a:extLst>
          </p:cNvPr>
          <p:cNvSpPr>
            <a:spLocks noGrp="1"/>
          </p:cNvSpPr>
          <p:nvPr>
            <p:ph type="title"/>
          </p:nvPr>
        </p:nvSpPr>
        <p:spPr>
          <a:xfrm>
            <a:off x="466377" y="816041"/>
            <a:ext cx="5520549" cy="3500884"/>
          </a:xfrm>
        </p:spPr>
        <p:txBody>
          <a:bodyPr>
            <a:normAutofit/>
          </a:bodyPr>
          <a:lstStyle/>
          <a:p>
            <a:r>
              <a:rPr lang="en-US" b="0" dirty="0">
                <a:solidFill>
                  <a:schemeClr val="tx1"/>
                </a:solidFill>
                <a:latin typeface="Sagona" panose="02010004040101010103" pitchFamily="2" charset="0"/>
              </a:rPr>
              <a:t>Resources for further information</a:t>
            </a:r>
          </a:p>
        </p:txBody>
      </p:sp>
    </p:spTree>
    <p:extLst>
      <p:ext uri="{BB962C8B-B14F-4D97-AF65-F5344CB8AC3E}">
        <p14:creationId xmlns:p14="http://schemas.microsoft.com/office/powerpoint/2010/main" val="927313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E4F3F-8A6A-7CC0-36B0-36F0B7EFD6AF}"/>
            </a:ext>
          </a:extLst>
        </p:cNvPr>
        <p:cNvGrpSpPr/>
        <p:nvPr/>
      </p:nvGrpSpPr>
      <p:grpSpPr>
        <a:xfrm>
          <a:off x="0" y="0"/>
          <a:ext cx="0" cy="0"/>
          <a:chOff x="0" y="0"/>
          <a:chExt cx="0" cy="0"/>
        </a:xfrm>
      </p:grpSpPr>
      <p:sp>
        <p:nvSpPr>
          <p:cNvPr id="4" name="Speech Bubble: Oval 3">
            <a:extLst>
              <a:ext uri="{FF2B5EF4-FFF2-40B4-BE49-F238E27FC236}">
                <a16:creationId xmlns:a16="http://schemas.microsoft.com/office/drawing/2014/main" id="{9A52133E-5CC6-4121-EB49-A44C3B05D71E}"/>
              </a:ext>
              <a:ext uri="{C183D7F6-B498-43B3-948B-1728B52AA6E4}">
                <adec:decorative xmlns:adec="http://schemas.microsoft.com/office/drawing/2017/decorative" val="1"/>
              </a:ext>
            </a:extLst>
          </p:cNvPr>
          <p:cNvSpPr/>
          <p:nvPr/>
        </p:nvSpPr>
        <p:spPr>
          <a:xfrm flipH="1">
            <a:off x="228597" y="112295"/>
            <a:ext cx="9085883" cy="5901047"/>
          </a:xfrm>
          <a:prstGeom prst="wedgeEllipseCallout">
            <a:avLst>
              <a:gd name="adj1" fmla="val -65551"/>
              <a:gd name="adj2" fmla="val -13741"/>
            </a:avLst>
          </a:prstGeom>
          <a:solidFill>
            <a:schemeClr val="accent5">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3B3C58-1389-DB5B-9079-7E628B6DA6CA}"/>
              </a:ext>
            </a:extLst>
          </p:cNvPr>
          <p:cNvSpPr>
            <a:spLocks noGrp="1"/>
          </p:cNvSpPr>
          <p:nvPr>
            <p:ph type="title"/>
          </p:nvPr>
        </p:nvSpPr>
        <p:spPr>
          <a:xfrm>
            <a:off x="1434111" y="1434284"/>
            <a:ext cx="7098603" cy="3631070"/>
          </a:xfrm>
        </p:spPr>
        <p:txBody>
          <a:bodyPr>
            <a:noAutofit/>
          </a:bodyPr>
          <a:lstStyle/>
          <a:p>
            <a:pPr algn="ctr"/>
            <a:r>
              <a:rPr lang="en-US" sz="9600" dirty="0">
                <a:latin typeface="Sagona" panose="02010004040101010103" pitchFamily="2" charset="0"/>
              </a:rPr>
              <a:t>Questions?</a:t>
            </a:r>
          </a:p>
        </p:txBody>
      </p:sp>
      <p:sp>
        <p:nvSpPr>
          <p:cNvPr id="8" name="TextBox 7">
            <a:extLst>
              <a:ext uri="{FF2B5EF4-FFF2-40B4-BE49-F238E27FC236}">
                <a16:creationId xmlns:a16="http://schemas.microsoft.com/office/drawing/2014/main" id="{86EB8F3E-91A4-581F-421A-4306ECF1FD77}"/>
              </a:ext>
            </a:extLst>
          </p:cNvPr>
          <p:cNvSpPr txBox="1"/>
          <p:nvPr/>
        </p:nvSpPr>
        <p:spPr>
          <a:xfrm>
            <a:off x="228597" y="6018011"/>
            <a:ext cx="11734805" cy="738664"/>
          </a:xfrm>
          <a:prstGeom prst="rect">
            <a:avLst/>
          </a:prstGeom>
          <a:noFill/>
        </p:spPr>
        <p:txBody>
          <a:bodyPr wrap="square">
            <a:spAutoFit/>
          </a:bodyPr>
          <a:lstStyle/>
          <a:p>
            <a:pPr algn="ctr"/>
            <a:r>
              <a:rPr lang="en-US" sz="1400" b="0" i="0" dirty="0">
                <a:effectLst/>
                <a:latin typeface="Open Sans" panose="020B0606030504020204" pitchFamily="34" charset="0"/>
              </a:rPr>
              <a:t>The University of Arkansas System Division of Agriculture offers all its Extension and Research programs to all eligible persons without regard to race, color, sex, gender identity, sexual orientation, national origin, religion, age, disability, marital or veteran status, genetic information, or any other legally protected status, and is an Affirmative Action/Equal Opportunity Employer. </a:t>
            </a:r>
          </a:p>
        </p:txBody>
      </p:sp>
      <p:sp>
        <p:nvSpPr>
          <p:cNvPr id="9" name="TextBox 8">
            <a:extLst>
              <a:ext uri="{FF2B5EF4-FFF2-40B4-BE49-F238E27FC236}">
                <a16:creationId xmlns:a16="http://schemas.microsoft.com/office/drawing/2014/main" id="{2D854D38-59FD-D8CF-4A84-5BCA9BEFEEB8}"/>
              </a:ext>
            </a:extLst>
          </p:cNvPr>
          <p:cNvSpPr txBox="1"/>
          <p:nvPr/>
        </p:nvSpPr>
        <p:spPr>
          <a:xfrm>
            <a:off x="8532713" y="4762071"/>
            <a:ext cx="3292493" cy="923330"/>
          </a:xfrm>
          <a:prstGeom prst="rect">
            <a:avLst/>
          </a:prstGeom>
          <a:noFill/>
        </p:spPr>
        <p:txBody>
          <a:bodyPr wrap="square" rtlCol="0">
            <a:spAutoFit/>
          </a:bodyPr>
          <a:lstStyle/>
          <a:p>
            <a:r>
              <a:rPr lang="en-US" dirty="0"/>
              <a:t>[INSERT AGENT OR EHC CONTACT INFORMATION HERE]</a:t>
            </a:r>
          </a:p>
        </p:txBody>
      </p:sp>
    </p:spTree>
    <p:extLst>
      <p:ext uri="{BB962C8B-B14F-4D97-AF65-F5344CB8AC3E}">
        <p14:creationId xmlns:p14="http://schemas.microsoft.com/office/powerpoint/2010/main" val="425361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24319</TotalTime>
  <Words>2345</Words>
  <Application>Microsoft Macintosh PowerPoint</Application>
  <PresentationFormat>Widescreen</PresentationFormat>
  <Paragraphs>142</Paragraphs>
  <Slides>15</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Aptos</vt:lpstr>
      <vt:lpstr>Aptos Display</vt:lpstr>
      <vt:lpstr>Arial</vt:lpstr>
      <vt:lpstr>Avenir Next LT Pro Light</vt:lpstr>
      <vt:lpstr>Calibri</vt:lpstr>
      <vt:lpstr>Open Sans</vt:lpstr>
      <vt:lpstr>Sagona</vt:lpstr>
      <vt:lpstr>Symbol</vt:lpstr>
      <vt:lpstr>Office Theme</vt:lpstr>
      <vt:lpstr>It’s OK to Talk about  Mental Health</vt:lpstr>
      <vt:lpstr>Is it difficult to talk about  mental health?  Why?</vt:lpstr>
      <vt:lpstr>Stigma</vt:lpstr>
      <vt:lpstr>Person-First Language</vt:lpstr>
      <vt:lpstr>Non-Stigmatizing, Person-First language Instead of ….                   Try this</vt:lpstr>
      <vt:lpstr>How can I start a conversation about mental health?</vt:lpstr>
      <vt:lpstr>Why me?</vt:lpstr>
      <vt:lpstr>Why me?</vt:lpstr>
      <vt:lpstr>Why now?</vt:lpstr>
      <vt:lpstr>Why not?</vt:lpstr>
      <vt:lpstr>I think I’m the person, now is the time, and I want to say something…</vt:lpstr>
      <vt:lpstr>Approach with Care</vt:lpstr>
      <vt:lpstr>Resources</vt:lpstr>
      <vt:lpstr>Resources for further information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Brittney Schrick</dc:creator>
  <cp:lastModifiedBy>Emily Davis</cp:lastModifiedBy>
  <cp:revision>3</cp:revision>
  <dcterms:created xsi:type="dcterms:W3CDTF">2024-11-26T16:45:00Z</dcterms:created>
  <dcterms:modified xsi:type="dcterms:W3CDTF">2025-01-13T19:40:29Z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570d0e1-5e3d-4557-a9f8-84d8494b9cc8_Enabled">
    <vt:lpwstr>true</vt:lpwstr>
  </property>
  <property fmtid="{D5CDD505-2E9C-101B-9397-08002B2CF9AE}" pid="3" name="MSIP_Label_0570d0e1-5e3d-4557-a9f8-84d8494b9cc8_SetDate">
    <vt:lpwstr>2024-11-27T16:03:51Z</vt:lpwstr>
  </property>
  <property fmtid="{D5CDD505-2E9C-101B-9397-08002B2CF9AE}" pid="4" name="MSIP_Label_0570d0e1-5e3d-4557-a9f8-84d8494b9cc8_Method">
    <vt:lpwstr>Standard</vt:lpwstr>
  </property>
  <property fmtid="{D5CDD505-2E9C-101B-9397-08002B2CF9AE}" pid="5" name="MSIP_Label_0570d0e1-5e3d-4557-a9f8-84d8494b9cc8_Name">
    <vt:lpwstr>Public Data</vt:lpwstr>
  </property>
  <property fmtid="{D5CDD505-2E9C-101B-9397-08002B2CF9AE}" pid="6" name="MSIP_Label_0570d0e1-5e3d-4557-a9f8-84d8494b9cc8_SiteId">
    <vt:lpwstr>174d954f-585e-40c3-ae1c-01ada5f26723</vt:lpwstr>
  </property>
  <property fmtid="{D5CDD505-2E9C-101B-9397-08002B2CF9AE}" pid="7" name="MSIP_Label_0570d0e1-5e3d-4557-a9f8-84d8494b9cc8_ActionId">
    <vt:lpwstr>c6cc8bde-c8bb-414c-93f6-1eb45adf1952</vt:lpwstr>
  </property>
  <property fmtid="{D5CDD505-2E9C-101B-9397-08002B2CF9AE}" pid="8" name="MSIP_Label_0570d0e1-5e3d-4557-a9f8-84d8494b9cc8_ContentBits">
    <vt:lpwstr>0</vt:lpwstr>
  </property>
</Properties>
</file>