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
  </p:notesMasterIdLst>
  <p:sldIdLst>
    <p:sldId id="256" r:id="rId2"/>
    <p:sldId id="263" r:id="rId3"/>
    <p:sldId id="257" r:id="rId4"/>
    <p:sldId id="271" r:id="rId5"/>
    <p:sldId id="259" r:id="rId6"/>
    <p:sldId id="260" r:id="rId7"/>
    <p:sldId id="261" r:id="rId8"/>
    <p:sldId id="274" r:id="rId9"/>
    <p:sldId id="262" r:id="rId10"/>
    <p:sldId id="275" r:id="rId11"/>
    <p:sldId id="27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962B97-979A-4014-9C3E-15E43113EE44}" v="13" dt="2024-06-28T18:53:21.2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466" autoAdjust="0"/>
    <p:restoredTop sz="62470" autoAdjust="0"/>
  </p:normalViewPr>
  <p:slideViewPr>
    <p:cSldViewPr snapToGrid="0">
      <p:cViewPr varScale="1">
        <p:scale>
          <a:sx n="70" d="100"/>
          <a:sy n="70" d="100"/>
        </p:scale>
        <p:origin x="172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FA38EA-F387-4FF8-8A38-C9FC1C024342}" type="datetimeFigureOut">
              <a:rPr lang="en-US" smtClean="0"/>
              <a:t>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892DC5-8B82-43B8-933D-077F3D1FAF05}" type="slidenum">
              <a:rPr lang="en-US" smtClean="0"/>
              <a:t>‹#›</a:t>
            </a:fld>
            <a:endParaRPr lang="en-US"/>
          </a:p>
        </p:txBody>
      </p:sp>
    </p:spTree>
    <p:extLst>
      <p:ext uri="{BB962C8B-B14F-4D97-AF65-F5344CB8AC3E}">
        <p14:creationId xmlns:p14="http://schemas.microsoft.com/office/powerpoint/2010/main" val="22326662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sites.mitre.org/household-food-wast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1</a:t>
            </a:fld>
            <a:endParaRPr lang="en-US"/>
          </a:p>
        </p:txBody>
      </p:sp>
    </p:spTree>
    <p:extLst>
      <p:ext uri="{BB962C8B-B14F-4D97-AF65-F5344CB8AC3E}">
        <p14:creationId xmlns:p14="http://schemas.microsoft.com/office/powerpoint/2010/main" val="42547812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all thrown out food at one time or another. We’ve overcooked, or forgot about those leftovers in the back of the refrigerators. </a:t>
            </a:r>
          </a:p>
          <a:p>
            <a:endParaRPr lang="en-US" dirty="0"/>
          </a:p>
          <a:p>
            <a:r>
              <a:rPr lang="en-US" dirty="0"/>
              <a:t>How has it made you feel when you’ve thrown food out? </a:t>
            </a:r>
          </a:p>
          <a:p>
            <a:endParaRPr lang="en-US" dirty="0"/>
          </a:p>
          <a:p>
            <a:r>
              <a:rPr lang="en-US" dirty="0"/>
              <a:t>It never feels good. It means we’ve wasted money, and the food may end up in a landfill. It means we’ve wasted water, energy, and natural resources that were used to grow, package, and deliver that food.</a:t>
            </a:r>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2</a:t>
            </a:fld>
            <a:endParaRPr lang="en-US"/>
          </a:p>
        </p:txBody>
      </p:sp>
    </p:spTree>
    <p:extLst>
      <p:ext uri="{BB962C8B-B14F-4D97-AF65-F5344CB8AC3E}">
        <p14:creationId xmlns:p14="http://schemas.microsoft.com/office/powerpoint/2010/main" val="2209985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800" b="0" i="0" u="sng" strike="noStrike" dirty="0">
              <a:solidFill>
                <a:srgbClr val="467886"/>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sng" strike="noStrike" dirty="0">
                <a:solidFill>
                  <a:srgbClr val="467886"/>
                </a:solidFill>
                <a:effectLst/>
                <a:latin typeface="Arial" panose="020B0604020202020204" pitchFamily="34" charset="0"/>
              </a:rPr>
              <a:t>It turns out that Arkansas has the MOST home  food waste of all states.</a:t>
            </a:r>
            <a:r>
              <a:rPr lang="en-US" sz="1200" b="0" i="0" u="sng" strike="noStrike" dirty="0">
                <a:solidFill>
                  <a:srgbClr val="467886"/>
                </a:solidFill>
                <a:effectLst/>
                <a:latin typeface="Arial" panose="020B0604020202020204" pitchFamily="34" charset="0"/>
                <a:hlinkClick r:id="rId3"/>
              </a:rPr>
              <a:t> It is estimated that an Arkansas household will waste over 10 cups of food per week.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sng" strike="noStrike" dirty="0">
              <a:solidFill>
                <a:srgbClr val="467886"/>
              </a:solidFill>
              <a:effectLst/>
              <a:latin typeface="Arial" panose="020B0604020202020204" pitchFamily="34" charset="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sng" strike="noStrike" dirty="0">
              <a:solidFill>
                <a:srgbClr val="467886"/>
              </a:solidFill>
              <a:effectLst/>
              <a:latin typeface="Arial" panose="020B0604020202020204" pitchFamily="34" charset="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sng" strike="noStrike" dirty="0">
              <a:solidFill>
                <a:srgbClr val="467886"/>
              </a:solidFill>
              <a:effectLst/>
              <a:latin typeface="Arial" panose="020B0604020202020204" pitchFamily="34" charset="0"/>
              <a:hlinkClick r:id="rId3"/>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dirty="0">
                <a:solidFill>
                  <a:srgbClr val="467886"/>
                </a:solidFill>
                <a:effectLst/>
                <a:latin typeface="Arial" panose="020B0604020202020204" pitchFamily="34" charset="0"/>
                <a:hlinkClick r:id="rId3"/>
              </a:rPr>
              <a:t>For more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dirty="0">
                <a:solidFill>
                  <a:srgbClr val="467886"/>
                </a:solidFill>
                <a:effectLst/>
                <a:latin typeface="Arial" panose="020B0604020202020204" pitchFamily="34" charset="0"/>
                <a:hlinkClick r:id="rId3"/>
              </a:rPr>
              <a:t>https://sites.mitre.org/household-food-waste</a:t>
            </a:r>
            <a:endParaRPr lang="en-US" sz="1200" b="0" i="0" u="sng" strike="noStrike" dirty="0">
              <a:solidFill>
                <a:srgbClr val="467886"/>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3</a:t>
            </a:fld>
            <a:endParaRPr lang="en-US"/>
          </a:p>
        </p:txBody>
      </p:sp>
    </p:spTree>
    <p:extLst>
      <p:ext uri="{BB962C8B-B14F-4D97-AF65-F5344CB8AC3E}">
        <p14:creationId xmlns:p14="http://schemas.microsoft.com/office/powerpoint/2010/main" val="36008778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highlight>
                  <a:srgbClr val="FFFFFF"/>
                </a:highlight>
                <a:latin typeface="Calibri" panose="020F0502020204030204" pitchFamily="34" charset="0"/>
              </a:rPr>
              <a:t>Produce is one of the largest sources of food waste in the home: it spoils quickly, and it can be tempting to over-purchase when you first try out new eating habits.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000000"/>
              </a:solidFill>
              <a:effectLst/>
              <a:highlight>
                <a:srgbClr val="FFFFFF"/>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highlight>
                  <a:srgbClr val="FFFFFF"/>
                </a:highlight>
                <a:latin typeface="Calibri" panose="020F0502020204030204" pitchFamily="34" charset="0"/>
              </a:rPr>
              <a:t>Have you ever decided you were going to eat healthier, then purchased a lot more berries, fruit, or vegetables than you would realistically eat, for example?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dirty="0">
              <a:solidFill>
                <a:srgbClr val="000000"/>
              </a:solidFill>
              <a:effectLst/>
              <a:highlight>
                <a:srgbClr val="FFFFFF"/>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highlight>
                  <a:srgbClr val="FFFFFF"/>
                </a:highlight>
                <a:latin typeface="Calibri" panose="020F0502020204030204" pitchFamily="34" charset="0"/>
              </a:rPr>
              <a:t>We also throw out a lot of prepared foods, and dairy and eggs. Sometimes that’s because we’re afraid it has gone bad. </a:t>
            </a:r>
            <a:endParaRPr lang="en-US" dirty="0"/>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4</a:t>
            </a:fld>
            <a:endParaRPr lang="en-US"/>
          </a:p>
        </p:txBody>
      </p:sp>
    </p:spTree>
    <p:extLst>
      <p:ext uri="{BB962C8B-B14F-4D97-AF65-F5344CB8AC3E}">
        <p14:creationId xmlns:p14="http://schemas.microsoft.com/office/powerpoint/2010/main" val="2224361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highlight>
                  <a:srgbClr val="FFFFFF"/>
                </a:highlight>
                <a:latin typeface="Calibri" panose="020F0502020204030204" pitchFamily="34" charset="0"/>
              </a:rPr>
              <a:t>Did you know that the majority of people misunderstand date labels on foods?</a:t>
            </a:r>
          </a:p>
          <a:p>
            <a:pPr algn="l" rtl="0" fontAlgn="base"/>
            <a:endParaRPr lang="en-US" sz="1800" b="0" i="0" dirty="0">
              <a:solidFill>
                <a:srgbClr val="000000"/>
              </a:solidFill>
              <a:effectLst/>
              <a:highlight>
                <a:srgbClr val="FFFFFF"/>
              </a:highlight>
              <a:latin typeface="Calibri" panose="020F0502020204030204" pitchFamily="34" charset="0"/>
            </a:endParaRPr>
          </a:p>
          <a:p>
            <a:pPr algn="l" rtl="0" fontAlgn="base"/>
            <a:r>
              <a:rPr lang="en-US" sz="1800" b="0" i="0" dirty="0">
                <a:solidFill>
                  <a:srgbClr val="000000"/>
                </a:solidFill>
                <a:effectLst/>
                <a:highlight>
                  <a:srgbClr val="FFFFFF"/>
                </a:highlight>
                <a:latin typeface="Calibri" panose="020F0502020204030204" pitchFamily="34" charset="0"/>
              </a:rPr>
              <a:t>For example, the date shown on pasteurized milk typically means the date it should be sold, or the “sell by” date. (In fact, the sell-by date on milk gives you about 10 days of wiggle room, and it’s still fine as long as you’ve kept it properly refrigerated and it still smells good.)</a:t>
            </a:r>
          </a:p>
          <a:p>
            <a:pPr algn="l" rtl="0" fontAlgn="base"/>
            <a:endParaRPr lang="en-US" b="0" i="0" dirty="0">
              <a:solidFill>
                <a:srgbClr val="000000"/>
              </a:solidFill>
              <a:effectLst/>
              <a:highlight>
                <a:srgbClr val="FFFFFF"/>
              </a:highlight>
              <a:latin typeface="Segoe UI" panose="020B0502040204020203" pitchFamily="34" charset="0"/>
            </a:endParaRPr>
          </a:p>
          <a:p>
            <a:pPr marL="0" indent="0" algn="l" rtl="0" fontAlgn="base">
              <a:buFontTx/>
              <a:buNone/>
            </a:pPr>
            <a:r>
              <a:rPr lang="en-US" sz="1800" b="0" i="0" dirty="0">
                <a:solidFill>
                  <a:srgbClr val="000000"/>
                </a:solidFill>
                <a:effectLst/>
                <a:highlight>
                  <a:srgbClr val="FFFFFF"/>
                </a:highlight>
                <a:latin typeface="Calibri" panose="020F0502020204030204" pitchFamily="34" charset="0"/>
              </a:rPr>
              <a:t>”Best by” means the date by which the flavor or quality may decline, or the food may not perform as well in a recipe. </a:t>
            </a:r>
          </a:p>
          <a:p>
            <a:pPr marL="0" indent="0" algn="l" rtl="0" fontAlgn="base">
              <a:buFontTx/>
              <a:buNone/>
            </a:pPr>
            <a:endParaRPr lang="en-US" b="0" i="0" dirty="0">
              <a:solidFill>
                <a:srgbClr val="000000"/>
              </a:solidFill>
              <a:effectLst/>
              <a:highlight>
                <a:srgbClr val="FFFFFF"/>
              </a:highlight>
              <a:latin typeface="Segoe UI" panose="020B0502040204020203" pitchFamily="34" charset="0"/>
            </a:endParaRPr>
          </a:p>
          <a:p>
            <a:pPr algn="l" rtl="0" fontAlgn="base"/>
            <a:r>
              <a:rPr lang="en-US" sz="1800" b="0" i="0" dirty="0">
                <a:solidFill>
                  <a:srgbClr val="000000"/>
                </a:solidFill>
                <a:effectLst/>
                <a:highlight>
                  <a:srgbClr val="FFFFFF"/>
                </a:highlight>
                <a:latin typeface="Calibri" panose="020F0502020204030204" pitchFamily="34" charset="0"/>
              </a:rPr>
              <a:t>“Use by” is not a standardized term, but rather an estimated rule of thumb about when to throw out a product. </a:t>
            </a:r>
          </a:p>
          <a:p>
            <a:pPr algn="l" rtl="0" fontAlgn="base"/>
            <a:endParaRPr lang="en-US" sz="1800" b="0" i="0" dirty="0">
              <a:solidFill>
                <a:srgbClr val="000000"/>
              </a:solidFill>
              <a:effectLst/>
              <a:highlight>
                <a:srgbClr val="FFFFFF"/>
              </a:highlight>
              <a:latin typeface="Calibri" panose="020F0502020204030204" pitchFamily="34" charset="0"/>
            </a:endParaRPr>
          </a:p>
          <a:p>
            <a:pPr algn="l" rtl="0" fontAlgn="base"/>
            <a:r>
              <a:rPr lang="en-US" sz="1800" b="0" i="0" dirty="0">
                <a:solidFill>
                  <a:srgbClr val="000000"/>
                </a:solidFill>
                <a:effectLst/>
                <a:highlight>
                  <a:srgbClr val="FFFFFF"/>
                </a:highlight>
                <a:latin typeface="Calibri" panose="020F0502020204030204" pitchFamily="34" charset="0"/>
              </a:rPr>
              <a:t>**The only exception to this rule is baby food, which should not be used after the use-by date. **</a:t>
            </a:r>
          </a:p>
          <a:p>
            <a:pPr algn="l" rtl="0" fontAlgn="base"/>
            <a:endParaRPr lang="en-US" sz="1800" b="0" i="0" dirty="0">
              <a:solidFill>
                <a:srgbClr val="000000"/>
              </a:solidFill>
              <a:effectLst/>
              <a:highlight>
                <a:srgbClr val="FFFFFF"/>
              </a:highlight>
              <a:latin typeface="Calibri" panose="020F0502020204030204" pitchFamily="34" charset="0"/>
            </a:endParaRPr>
          </a:p>
          <a:p>
            <a:pPr algn="l" rtl="0" fontAlgn="base"/>
            <a:endParaRPr lang="en-US" b="0" i="0" dirty="0">
              <a:solidFill>
                <a:srgbClr val="000000"/>
              </a:solidFill>
              <a:effectLst/>
              <a:highlight>
                <a:srgbClr val="FFFFFF"/>
              </a:highligh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5</a:t>
            </a:fld>
            <a:endParaRPr lang="en-US"/>
          </a:p>
        </p:txBody>
      </p:sp>
    </p:spTree>
    <p:extLst>
      <p:ext uri="{BB962C8B-B14F-4D97-AF65-F5344CB8AC3E}">
        <p14:creationId xmlns:p14="http://schemas.microsoft.com/office/powerpoint/2010/main" val="1064826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dirty="0">
                <a:solidFill>
                  <a:srgbClr val="000000"/>
                </a:solidFill>
                <a:effectLst/>
                <a:highlight>
                  <a:srgbClr val="FFFFFF"/>
                </a:highlight>
                <a:latin typeface="Calibri" panose="020F0502020204030204" pitchFamily="34" charset="0"/>
              </a:rPr>
              <a:t>-Plan your menus, but “</a:t>
            </a:r>
            <a:r>
              <a:rPr lang="en-US" sz="1800" b="0" i="0" dirty="0" err="1">
                <a:solidFill>
                  <a:srgbClr val="000000"/>
                </a:solidFill>
                <a:effectLst/>
                <a:highlight>
                  <a:srgbClr val="FFFFFF"/>
                </a:highlight>
                <a:latin typeface="Calibri" panose="020F0502020204030204" pitchFamily="34" charset="0"/>
              </a:rPr>
              <a:t>shop”your</a:t>
            </a:r>
            <a:r>
              <a:rPr lang="en-US" sz="1800" b="0" i="0" dirty="0">
                <a:solidFill>
                  <a:srgbClr val="000000"/>
                </a:solidFill>
                <a:effectLst/>
                <a:highlight>
                  <a:srgbClr val="FFFFFF"/>
                </a:highlight>
                <a:latin typeface="Calibri" panose="020F0502020204030204" pitchFamily="34" charset="0"/>
              </a:rPr>
              <a:t> own kitchen first! Do you have canned foods that need to be eaten, or other produce still-edible produce hiding in the refrigerator bin?  </a:t>
            </a:r>
            <a:endParaRPr lang="en-US" b="0" i="0" dirty="0">
              <a:solidFill>
                <a:srgbClr val="000000"/>
              </a:solidFill>
              <a:effectLst/>
              <a:highlight>
                <a:srgbClr val="FFFFFF"/>
              </a:highlight>
              <a:latin typeface="Segoe UI" panose="020B0502040204020203"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dirty="0">
                <a:solidFill>
                  <a:srgbClr val="000000"/>
                </a:solidFill>
                <a:effectLst/>
                <a:highlight>
                  <a:srgbClr val="FFFFFF"/>
                </a:highlight>
                <a:latin typeface="Calibri" panose="020F0502020204030204" pitchFamily="34" charset="0"/>
              </a:rPr>
              <a:t>-Buy in season and purchase just what you need, avoiding large, bulk cartons of things that are highly perishable.</a:t>
            </a:r>
            <a:r>
              <a:rPr lang="en-US" sz="1200" b="0" i="0" dirty="0">
                <a:solidFill>
                  <a:srgbClr val="000000"/>
                </a:solidFill>
                <a:effectLst/>
                <a:highlight>
                  <a:srgbClr val="FFFFFF"/>
                </a:highlight>
                <a:latin typeface="Calibri" panose="020F0502020204030204" pitchFamily="34" charset="0"/>
              </a:rPr>
              <a:t> Keep realistic expectations about how much produce you will eat </a:t>
            </a:r>
            <a:endParaRPr lang="en-US" b="0" i="0" dirty="0">
              <a:solidFill>
                <a:srgbClr val="000000"/>
              </a:solidFill>
              <a:effectLst/>
              <a:highlight>
                <a:srgbClr val="FFFFFF"/>
              </a:highlight>
              <a:latin typeface="Segoe UI" panose="020B0502040204020203" pitchFamily="34" charset="0"/>
            </a:endParaRPr>
          </a:p>
          <a:p>
            <a:pPr algn="l" rtl="0" fontAlgn="base"/>
            <a:endParaRPr lang="en-US" b="0" i="0" dirty="0">
              <a:solidFill>
                <a:srgbClr val="000000"/>
              </a:solidFill>
              <a:effectLst/>
              <a:highlight>
                <a:srgbClr val="FFFFFF"/>
              </a:highlight>
              <a:latin typeface="Segoe UI" panose="020B0502040204020203" pitchFamily="34" charset="0"/>
            </a:endParaRPr>
          </a:p>
          <a:p>
            <a:pPr algn="l" rtl="0" fontAlgn="base"/>
            <a:r>
              <a:rPr lang="en-US" sz="1800" b="0" i="0" dirty="0">
                <a:solidFill>
                  <a:srgbClr val="000000"/>
                </a:solidFill>
                <a:effectLst/>
                <a:highlight>
                  <a:srgbClr val="FFFFFF"/>
                </a:highlight>
                <a:latin typeface="Calibri" panose="020F0502020204030204" pitchFamily="34" charset="0"/>
              </a:rPr>
              <a:t>-Consider purchasing imperfect vegetables and single pieces of fruit (like a single banana). When these types of unwanted produce are rejected, they often end up discarded, which raises food costs for everyone. </a:t>
            </a:r>
            <a:endParaRPr lang="en-US" b="0" i="0" dirty="0">
              <a:solidFill>
                <a:srgbClr val="000000"/>
              </a:solidFill>
              <a:effectLst/>
              <a:highlight>
                <a:srgbClr val="FFFFFF"/>
              </a:highligh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6</a:t>
            </a:fld>
            <a:endParaRPr lang="en-US"/>
          </a:p>
        </p:txBody>
      </p:sp>
    </p:spTree>
    <p:extLst>
      <p:ext uri="{BB962C8B-B14F-4D97-AF65-F5344CB8AC3E}">
        <p14:creationId xmlns:p14="http://schemas.microsoft.com/office/powerpoint/2010/main" val="2276831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highlight>
                  <a:srgbClr val="FFFFFF"/>
                </a:highlight>
                <a:latin typeface="Calibri" panose="020F0502020204030204" pitchFamily="34" charset="0"/>
              </a:rPr>
              <a:t>-Do a refrigerator makeover; organize items that will go bad quickly so that they are seen easily </a:t>
            </a:r>
          </a:p>
          <a:p>
            <a:pPr algn="l" rtl="0" fontAlgn="base"/>
            <a:endParaRPr lang="en-US" b="0" i="0" dirty="0">
              <a:solidFill>
                <a:srgbClr val="000000"/>
              </a:solidFill>
              <a:effectLst/>
              <a:highlight>
                <a:srgbClr val="FFFFFF"/>
              </a:highlight>
              <a:latin typeface="Segoe UI" panose="020B0502040204020203" pitchFamily="34" charset="0"/>
            </a:endParaRPr>
          </a:p>
          <a:p>
            <a:pPr algn="l" rtl="0" fontAlgn="base"/>
            <a:r>
              <a:rPr lang="en-US" sz="1800" b="0" i="0" dirty="0">
                <a:solidFill>
                  <a:srgbClr val="000000"/>
                </a:solidFill>
                <a:effectLst/>
                <a:highlight>
                  <a:srgbClr val="FFFFFF"/>
                </a:highlight>
                <a:latin typeface="Calibri" panose="020F0502020204030204" pitchFamily="34" charset="0"/>
              </a:rPr>
              <a:t>-Put sticky notes inside cabinets to alert your family about what foods are inside, or make “must be eaten now” notes that indicate which foods should be eaten soon. You can also make labels for foods in the refrigerator to indicate what should be eaten right away. </a:t>
            </a:r>
          </a:p>
          <a:p>
            <a:pPr algn="l" rtl="0" fontAlgn="base"/>
            <a:endParaRPr lang="en-US" b="0" i="0" dirty="0">
              <a:solidFill>
                <a:srgbClr val="000000"/>
              </a:solidFill>
              <a:effectLst/>
              <a:highlight>
                <a:srgbClr val="FFFFFF"/>
              </a:highlight>
              <a:latin typeface="Segoe UI" panose="020B0502040204020203" pitchFamily="34" charset="0"/>
            </a:endParaRPr>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7</a:t>
            </a:fld>
            <a:endParaRPr lang="en-US"/>
          </a:p>
        </p:txBody>
      </p:sp>
    </p:spTree>
    <p:extLst>
      <p:ext uri="{BB962C8B-B14F-4D97-AF65-F5344CB8AC3E}">
        <p14:creationId xmlns:p14="http://schemas.microsoft.com/office/powerpoint/2010/main" val="3658880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b="0" i="0" dirty="0">
                <a:solidFill>
                  <a:srgbClr val="000000"/>
                </a:solidFill>
                <a:effectLst/>
                <a:latin typeface="Times New Roman" panose="02020603050405020304" pitchFamily="18" charset="0"/>
              </a:rPr>
              <a:t>You can make your food last longer if you l</a:t>
            </a:r>
            <a:r>
              <a:rPr lang="en-US" sz="1200" b="0" i="0" dirty="0">
                <a:solidFill>
                  <a:srgbClr val="000000"/>
                </a:solidFill>
                <a:effectLst/>
                <a:highlight>
                  <a:srgbClr val="FFFFFF"/>
                </a:highlight>
                <a:latin typeface="Calibri" panose="020F0502020204030204" pitchFamily="34" charset="0"/>
              </a:rPr>
              <a:t>earn how to store different types of food properly to slow spoilage. </a:t>
            </a:r>
          </a:p>
          <a:p>
            <a:pPr algn="l" rtl="0" fontAlgn="base"/>
            <a:endParaRPr lang="en-US" sz="1200" b="0" i="0" dirty="0">
              <a:solidFill>
                <a:srgbClr val="000000"/>
              </a:solidFill>
              <a:effectLst/>
              <a:highlight>
                <a:srgbClr val="FFFFFF"/>
              </a:highlight>
              <a:latin typeface="Calibri" panose="020F0502020204030204" pitchFamily="34" charset="0"/>
            </a:endParaRPr>
          </a:p>
          <a:p>
            <a:pPr algn="l" rtl="0" fontAlgn="base"/>
            <a:r>
              <a:rPr lang="en-US" sz="1200" b="0" i="0" dirty="0">
                <a:solidFill>
                  <a:srgbClr val="000000"/>
                </a:solidFill>
                <a:effectLst/>
                <a:highlight>
                  <a:srgbClr val="FFFFFF"/>
                </a:highlight>
                <a:latin typeface="Calibri" panose="020F0502020204030204" pitchFamily="34" charset="0"/>
              </a:rPr>
              <a:t>For example, gasses emitted by foods can make nearby foods spoil more quickly; that’s why fruit and vegetables should be separated in the refrigerator. </a:t>
            </a:r>
          </a:p>
          <a:p>
            <a:pPr algn="l" rtl="0" fontAlgn="base"/>
            <a:endParaRPr lang="en-US" sz="1200" b="0" i="0" dirty="0">
              <a:solidFill>
                <a:srgbClr val="000000"/>
              </a:solidFill>
              <a:effectLst/>
              <a:highlight>
                <a:srgbClr val="FFFFFF"/>
              </a:highlight>
              <a:latin typeface="Calibri" panose="020F0502020204030204" pitchFamily="34" charset="0"/>
            </a:endParaRPr>
          </a:p>
          <a:p>
            <a:pPr algn="l" rtl="0" fontAlgn="base"/>
            <a:r>
              <a:rPr lang="en-US" sz="1200" b="0" i="0" dirty="0">
                <a:solidFill>
                  <a:srgbClr val="000000"/>
                </a:solidFill>
                <a:effectLst/>
                <a:highlight>
                  <a:srgbClr val="FFFFFF"/>
                </a:highlight>
                <a:latin typeface="Calibri" panose="020F0502020204030204" pitchFamily="34" charset="0"/>
              </a:rPr>
              <a:t>And here’s an interesting tip: While It is true that the banana peel will turn dark in the refrigerator, but this will not affect the quality of the fruit inside. </a:t>
            </a:r>
          </a:p>
          <a:p>
            <a:pPr algn="l" rtl="0" fontAlgn="base"/>
            <a:endParaRPr lang="en-US" sz="1200" b="0" i="0" dirty="0">
              <a:solidFill>
                <a:srgbClr val="000000"/>
              </a:solidFill>
              <a:effectLst/>
              <a:highlight>
                <a:srgbClr val="FFFFFF"/>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highlight>
                  <a:srgbClr val="FFFFFF"/>
                </a:highlight>
                <a:latin typeface="Calibri" panose="020F0502020204030204" pitchFamily="34" charset="0"/>
              </a:rPr>
              <a:t>Additional tips include….(Read tips from slide)</a:t>
            </a:r>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8</a:t>
            </a:fld>
            <a:endParaRPr lang="en-US"/>
          </a:p>
        </p:txBody>
      </p:sp>
    </p:spTree>
    <p:extLst>
      <p:ext uri="{BB962C8B-B14F-4D97-AF65-F5344CB8AC3E}">
        <p14:creationId xmlns:p14="http://schemas.microsoft.com/office/powerpoint/2010/main" val="1729115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highlight>
                  <a:srgbClr val="FFFFFF"/>
                </a:highlight>
                <a:latin typeface="Calibri" panose="020F0502020204030204" pitchFamily="34" charset="0"/>
              </a:rPr>
              <a:t>Read from slide</a:t>
            </a:r>
            <a:endParaRPr lang="en-US" sz="1800" b="0" i="0" dirty="0">
              <a:solidFill>
                <a:srgbClr val="000000"/>
              </a:solidFill>
              <a:effectLst/>
              <a:highlight>
                <a:srgbClr val="FFFFFF"/>
              </a:highlight>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9</a:t>
            </a:fld>
            <a:endParaRPr lang="en-US"/>
          </a:p>
        </p:txBody>
      </p:sp>
    </p:spTree>
    <p:extLst>
      <p:ext uri="{BB962C8B-B14F-4D97-AF65-F5344CB8AC3E}">
        <p14:creationId xmlns:p14="http://schemas.microsoft.com/office/powerpoint/2010/main" val="626326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800" b="0" i="0" dirty="0">
                <a:solidFill>
                  <a:srgbClr val="000000"/>
                </a:solidFill>
                <a:effectLst/>
                <a:highlight>
                  <a:srgbClr val="FFFFFF"/>
                </a:highlight>
                <a:latin typeface="Times New Roman" panose="02020603050405020304" pitchFamily="18" charset="0"/>
              </a:rPr>
              <a:t> </a:t>
            </a:r>
            <a:r>
              <a:rPr lang="en-US" b="0" i="0" dirty="0">
                <a:solidFill>
                  <a:srgbClr val="000000"/>
                </a:solidFill>
                <a:effectLst/>
                <a:highlight>
                  <a:srgbClr val="FFFFFF"/>
                </a:highlight>
                <a:latin typeface="Segoe UI" panose="020B0502040204020203" pitchFamily="34" charset="0"/>
              </a:rPr>
              <a:t>Read from slide</a:t>
            </a:r>
            <a:endParaRPr lang="en-US" sz="1800" b="0" i="0" dirty="0">
              <a:solidFill>
                <a:srgbClr val="000000"/>
              </a:solidFill>
              <a:effectLst/>
              <a:highlight>
                <a:srgbClr val="FFFFFF"/>
              </a:highlight>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10</a:t>
            </a:fld>
            <a:endParaRPr lang="en-US"/>
          </a:p>
        </p:txBody>
      </p:sp>
    </p:spTree>
    <p:extLst>
      <p:ext uri="{BB962C8B-B14F-4D97-AF65-F5344CB8AC3E}">
        <p14:creationId xmlns:p14="http://schemas.microsoft.com/office/powerpoint/2010/main" val="2786642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A892DC5-8B82-43B8-933D-077F3D1FAF05}" type="slidenum">
              <a:rPr lang="en-US" smtClean="0"/>
              <a:t>11</a:t>
            </a:fld>
            <a:endParaRPr lang="en-US"/>
          </a:p>
        </p:txBody>
      </p:sp>
    </p:spTree>
    <p:extLst>
      <p:ext uri="{BB962C8B-B14F-4D97-AF65-F5344CB8AC3E}">
        <p14:creationId xmlns:p14="http://schemas.microsoft.com/office/powerpoint/2010/main" val="863736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D63C39-E9D9-449B-BF12-02B98A002442}" type="datetimeFigureOut">
              <a:rPr lang="en-US" smtClean="0"/>
              <a:t>2/4/2025</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919B8A7C-AF71-445C-BF26-A160B59DEA8E}"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44653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D63C39-E9D9-449B-BF12-02B98A002442}"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B8A7C-AF71-445C-BF26-A160B59DEA8E}"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1560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D63C39-E9D9-449B-BF12-02B98A002442}"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B8A7C-AF71-445C-BF26-A160B59DEA8E}"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14908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D63C39-E9D9-449B-BF12-02B98A002442}"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B8A7C-AF71-445C-BF26-A160B59DEA8E}"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8038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D63C39-E9D9-449B-BF12-02B98A002442}" type="datetimeFigureOut">
              <a:rPr lang="en-US" smtClean="0"/>
              <a:t>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19B8A7C-AF71-445C-BF26-A160B59DEA8E}"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15691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D63C39-E9D9-449B-BF12-02B98A002442}" type="datetimeFigureOut">
              <a:rPr lang="en-US" smtClean="0"/>
              <a:t>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19B8A7C-AF71-445C-BF26-A160B59DEA8E}"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2234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D63C39-E9D9-449B-BF12-02B98A002442}" type="datetimeFigureOut">
              <a:rPr lang="en-US" smtClean="0"/>
              <a:t>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19B8A7C-AF71-445C-BF26-A160B59DEA8E}" type="slidenum">
              <a:rPr lang="en-US" smtClean="0"/>
              <a:t>‹#›</a:t>
            </a:fld>
            <a:endParaRPr lang="en-US"/>
          </a:p>
        </p:txBody>
      </p:sp>
    </p:spTree>
    <p:extLst>
      <p:ext uri="{BB962C8B-B14F-4D97-AF65-F5344CB8AC3E}">
        <p14:creationId xmlns:p14="http://schemas.microsoft.com/office/powerpoint/2010/main" val="1013407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D63C39-E9D9-449B-BF12-02B98A002442}" type="datetimeFigureOut">
              <a:rPr lang="en-US" smtClean="0"/>
              <a:t>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9B8A7C-AF71-445C-BF26-A160B59DEA8E}"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68078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BD63C39-E9D9-449B-BF12-02B98A002442}" type="datetimeFigureOut">
              <a:rPr lang="en-US" smtClean="0"/>
              <a:t>2/4/2025</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919B8A7C-AF71-445C-BF26-A160B59DEA8E}"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2837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D63C39-E9D9-449B-BF12-02B98A002442}"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B8A7C-AF71-445C-BF26-A160B59DEA8E}"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0203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D63C39-E9D9-449B-BF12-02B98A002442}" type="datetimeFigureOut">
              <a:rPr lang="en-US" smtClean="0"/>
              <a:t>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9B8A7C-AF71-445C-BF26-A160B59DEA8E}"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9572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BD63C39-E9D9-449B-BF12-02B98A002442}" type="datetimeFigureOut">
              <a:rPr lang="en-US" smtClean="0"/>
              <a:t>2/4/2025</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919B8A7C-AF71-445C-BF26-A160B59DEA8E}"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676762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5" name="Picture 4" descr="Fruits and vegetables in bags">
            <a:extLst>
              <a:ext uri="{FF2B5EF4-FFF2-40B4-BE49-F238E27FC236}">
                <a16:creationId xmlns:a16="http://schemas.microsoft.com/office/drawing/2014/main" id="{14F085F6-4554-C985-387C-8E3C37D04248}"/>
              </a:ext>
            </a:extLst>
          </p:cNvPr>
          <p:cNvPicPr>
            <a:picLocks noChangeAspect="1"/>
          </p:cNvPicPr>
          <p:nvPr/>
        </p:nvPicPr>
        <p:blipFill rotWithShape="1">
          <a:blip r:embed="rId3"/>
          <a:srcRect r="-1" b="15728"/>
          <a:stretch/>
        </p:blipFill>
        <p:spPr>
          <a:xfrm>
            <a:off x="2" y="10"/>
            <a:ext cx="12191695" cy="6857990"/>
          </a:xfrm>
          <a:prstGeom prst="rect">
            <a:avLst/>
          </a:prstGeom>
        </p:spPr>
      </p:pic>
      <p:sp>
        <p:nvSpPr>
          <p:cNvPr id="9" name="Rectangle 8">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472F9A-A77E-1449-D4FC-10DFB42A86D9}"/>
              </a:ext>
            </a:extLst>
          </p:cNvPr>
          <p:cNvSpPr>
            <a:spLocks noGrp="1"/>
          </p:cNvSpPr>
          <p:nvPr>
            <p:ph type="ctrTitle"/>
          </p:nvPr>
        </p:nvSpPr>
        <p:spPr>
          <a:xfrm>
            <a:off x="4065511" y="3236470"/>
            <a:ext cx="6832500" cy="1252601"/>
          </a:xfrm>
        </p:spPr>
        <p:txBody>
          <a:bodyPr>
            <a:normAutofit/>
          </a:bodyPr>
          <a:lstStyle/>
          <a:p>
            <a:r>
              <a:rPr lang="en-US" sz="4100" dirty="0">
                <a:solidFill>
                  <a:srgbClr val="FFFFFE"/>
                </a:solidFill>
              </a:rPr>
              <a:t>Avoiding Food Waste  At Home</a:t>
            </a:r>
          </a:p>
        </p:txBody>
      </p:sp>
      <p:sp>
        <p:nvSpPr>
          <p:cNvPr id="3" name="Subtitle 2">
            <a:extLst>
              <a:ext uri="{FF2B5EF4-FFF2-40B4-BE49-F238E27FC236}">
                <a16:creationId xmlns:a16="http://schemas.microsoft.com/office/drawing/2014/main" id="{93118DD3-96DF-2639-D02C-3D380F563B3B}"/>
              </a:ext>
            </a:extLst>
          </p:cNvPr>
          <p:cNvSpPr>
            <a:spLocks noGrp="1"/>
          </p:cNvSpPr>
          <p:nvPr>
            <p:ph type="subTitle" idx="1"/>
          </p:nvPr>
        </p:nvSpPr>
        <p:spPr>
          <a:xfrm>
            <a:off x="4065511" y="4669144"/>
            <a:ext cx="6832499" cy="716529"/>
          </a:xfrm>
        </p:spPr>
        <p:txBody>
          <a:bodyPr>
            <a:normAutofit/>
          </a:bodyPr>
          <a:lstStyle/>
          <a:p>
            <a:endParaRPr lang="en-US" sz="1600">
              <a:solidFill>
                <a:srgbClr val="FFFFFE"/>
              </a:solidFill>
            </a:endParaRPr>
          </a:p>
        </p:txBody>
      </p:sp>
      <p:cxnSp>
        <p:nvCxnSpPr>
          <p:cNvPr id="11" name="Straight Connector 10">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FF3C75"/>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5683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8F4D-2172-5B89-6B98-536066B63B55}"/>
              </a:ext>
            </a:extLst>
          </p:cNvPr>
          <p:cNvSpPr>
            <a:spLocks noGrp="1"/>
          </p:cNvSpPr>
          <p:nvPr>
            <p:ph type="title"/>
          </p:nvPr>
        </p:nvSpPr>
        <p:spPr/>
        <p:txBody>
          <a:bodyPr/>
          <a:lstStyle/>
          <a:p>
            <a:r>
              <a:rPr lang="en-US" dirty="0"/>
              <a:t>How has it made you feel to throw out food?</a:t>
            </a:r>
          </a:p>
        </p:txBody>
      </p:sp>
      <p:pic>
        <p:nvPicPr>
          <p:cNvPr id="5" name="Picture 4" descr="Close-up of question mark on a hardwood floor against a wall">
            <a:extLst>
              <a:ext uri="{FF2B5EF4-FFF2-40B4-BE49-F238E27FC236}">
                <a16:creationId xmlns:a16="http://schemas.microsoft.com/office/drawing/2014/main" id="{CC28572A-D22F-8D21-1CE9-9164FD0918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755260"/>
            <a:ext cx="12191999" cy="5102739"/>
          </a:xfrm>
          <a:prstGeom prst="rect">
            <a:avLst/>
          </a:prstGeom>
        </p:spPr>
      </p:pic>
    </p:spTree>
    <p:extLst>
      <p:ext uri="{BB962C8B-B14F-4D97-AF65-F5344CB8AC3E}">
        <p14:creationId xmlns:p14="http://schemas.microsoft.com/office/powerpoint/2010/main" val="15333512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624B3-034D-02E0-593D-44B2B28D5096}"/>
              </a:ext>
            </a:extLst>
          </p:cNvPr>
          <p:cNvSpPr>
            <a:spLocks noGrp="1"/>
          </p:cNvSpPr>
          <p:nvPr>
            <p:ph type="title"/>
          </p:nvPr>
        </p:nvSpPr>
        <p:spPr/>
        <p:txBody>
          <a:bodyPr/>
          <a:lstStyle/>
          <a:p>
            <a:r>
              <a:rPr lang="en-US" dirty="0"/>
              <a:t>Arkansas: Worst Household Food Waste Offender in the US</a:t>
            </a:r>
          </a:p>
        </p:txBody>
      </p:sp>
      <p:pic>
        <p:nvPicPr>
          <p:cNvPr id="7" name="Content Placeholder 6">
            <a:extLst>
              <a:ext uri="{FF2B5EF4-FFF2-40B4-BE49-F238E27FC236}">
                <a16:creationId xmlns:a16="http://schemas.microsoft.com/office/drawing/2014/main" id="{8FE260FD-7792-0B9B-9280-28BBEA542123}"/>
              </a:ext>
            </a:extLst>
          </p:cNvPr>
          <p:cNvPicPr>
            <a:picLocks noGrp="1" noChangeAspect="1"/>
          </p:cNvPicPr>
          <p:nvPr>
            <p:ph idx="1"/>
          </p:nvPr>
        </p:nvPicPr>
        <p:blipFill>
          <a:blip r:embed="rId3"/>
          <a:stretch>
            <a:fillRect/>
          </a:stretch>
        </p:blipFill>
        <p:spPr>
          <a:xfrm>
            <a:off x="1877959" y="2033516"/>
            <a:ext cx="8436081" cy="4019965"/>
          </a:xfrm>
        </p:spPr>
      </p:pic>
    </p:spTree>
    <p:extLst>
      <p:ext uri="{BB962C8B-B14F-4D97-AF65-F5344CB8AC3E}">
        <p14:creationId xmlns:p14="http://schemas.microsoft.com/office/powerpoint/2010/main" val="2517653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5B615-06B3-F09A-9E27-321A5576AF12}"/>
              </a:ext>
            </a:extLst>
          </p:cNvPr>
          <p:cNvSpPr>
            <a:spLocks noGrp="1"/>
          </p:cNvSpPr>
          <p:nvPr>
            <p:ph type="title"/>
          </p:nvPr>
        </p:nvSpPr>
        <p:spPr/>
        <p:txBody>
          <a:bodyPr/>
          <a:lstStyle/>
          <a:p>
            <a:r>
              <a:rPr lang="en-US" dirty="0"/>
              <a:t>Top sources of Food waste At Home</a:t>
            </a:r>
          </a:p>
        </p:txBody>
      </p:sp>
      <p:sp>
        <p:nvSpPr>
          <p:cNvPr id="3" name="Content Placeholder 2">
            <a:extLst>
              <a:ext uri="{FF2B5EF4-FFF2-40B4-BE49-F238E27FC236}">
                <a16:creationId xmlns:a16="http://schemas.microsoft.com/office/drawing/2014/main" id="{7A91A211-C824-6CB4-0115-6B67B0F7AFF6}"/>
              </a:ext>
            </a:extLst>
          </p:cNvPr>
          <p:cNvSpPr>
            <a:spLocks noGrp="1"/>
          </p:cNvSpPr>
          <p:nvPr>
            <p:ph idx="1"/>
          </p:nvPr>
        </p:nvSpPr>
        <p:spPr/>
        <p:txBody>
          <a:bodyPr>
            <a:normAutofit/>
          </a:bodyPr>
          <a:lstStyle/>
          <a:p>
            <a:r>
              <a:rPr lang="en-US" sz="3200" dirty="0"/>
              <a:t>Produce</a:t>
            </a:r>
          </a:p>
          <a:p>
            <a:r>
              <a:rPr lang="en-US" sz="3200" dirty="0"/>
              <a:t>Prepared foods</a:t>
            </a:r>
          </a:p>
          <a:p>
            <a:r>
              <a:rPr lang="en-US" sz="3200" dirty="0"/>
              <a:t>Dairy</a:t>
            </a:r>
          </a:p>
          <a:p>
            <a:r>
              <a:rPr lang="en-US" sz="3200" dirty="0"/>
              <a:t>Eggs</a:t>
            </a:r>
          </a:p>
        </p:txBody>
      </p:sp>
      <p:pic>
        <p:nvPicPr>
          <p:cNvPr id="5" name="Picture 4" descr="Abundant produce in reusable bags">
            <a:extLst>
              <a:ext uri="{FF2B5EF4-FFF2-40B4-BE49-F238E27FC236}">
                <a16:creationId xmlns:a16="http://schemas.microsoft.com/office/drawing/2014/main" id="{FC06842B-D909-38E4-DBD0-CF99F42A56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3783" y="2177709"/>
            <a:ext cx="4600819" cy="3450614"/>
          </a:xfrm>
          <a:prstGeom prst="rect">
            <a:avLst/>
          </a:prstGeom>
        </p:spPr>
      </p:pic>
    </p:spTree>
    <p:extLst>
      <p:ext uri="{BB962C8B-B14F-4D97-AF65-F5344CB8AC3E}">
        <p14:creationId xmlns:p14="http://schemas.microsoft.com/office/powerpoint/2010/main" val="1417633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EAD8E-248D-42E0-0202-2705F4B3CD14}"/>
              </a:ext>
            </a:extLst>
          </p:cNvPr>
          <p:cNvSpPr>
            <a:spLocks noGrp="1"/>
          </p:cNvSpPr>
          <p:nvPr>
            <p:ph type="title"/>
          </p:nvPr>
        </p:nvSpPr>
        <p:spPr/>
        <p:txBody>
          <a:bodyPr/>
          <a:lstStyle/>
          <a:p>
            <a:r>
              <a:rPr lang="en-US" dirty="0"/>
              <a:t>Should I throw it out?</a:t>
            </a:r>
          </a:p>
        </p:txBody>
      </p:sp>
      <p:sp>
        <p:nvSpPr>
          <p:cNvPr id="3" name="Content Placeholder 2">
            <a:extLst>
              <a:ext uri="{FF2B5EF4-FFF2-40B4-BE49-F238E27FC236}">
                <a16:creationId xmlns:a16="http://schemas.microsoft.com/office/drawing/2014/main" id="{28C4912B-608F-464F-7D2D-368231DDECF2}"/>
              </a:ext>
            </a:extLst>
          </p:cNvPr>
          <p:cNvSpPr>
            <a:spLocks noGrp="1"/>
          </p:cNvSpPr>
          <p:nvPr>
            <p:ph idx="1"/>
          </p:nvPr>
        </p:nvSpPr>
        <p:spPr/>
        <p:txBody>
          <a:bodyPr/>
          <a:lstStyle/>
          <a:p>
            <a:r>
              <a:rPr lang="en-US" sz="3600" dirty="0"/>
              <a:t>Sell by </a:t>
            </a:r>
          </a:p>
          <a:p>
            <a:r>
              <a:rPr lang="en-US" sz="3600" dirty="0"/>
              <a:t>Best by</a:t>
            </a:r>
          </a:p>
          <a:p>
            <a:r>
              <a:rPr lang="en-US" sz="3600" dirty="0"/>
              <a:t>Use by</a:t>
            </a:r>
          </a:p>
          <a:p>
            <a:r>
              <a:rPr lang="en-US" sz="3600" dirty="0"/>
              <a:t>Expiration Date</a:t>
            </a:r>
          </a:p>
          <a:p>
            <a:endParaRPr lang="en-US" dirty="0"/>
          </a:p>
        </p:txBody>
      </p:sp>
    </p:spTree>
    <p:extLst>
      <p:ext uri="{BB962C8B-B14F-4D97-AF65-F5344CB8AC3E}">
        <p14:creationId xmlns:p14="http://schemas.microsoft.com/office/powerpoint/2010/main" val="3463853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3C8F-ED59-9DC0-3136-56026AF90ED3}"/>
              </a:ext>
            </a:extLst>
          </p:cNvPr>
          <p:cNvSpPr>
            <a:spLocks noGrp="1"/>
          </p:cNvSpPr>
          <p:nvPr>
            <p:ph type="title"/>
          </p:nvPr>
        </p:nvSpPr>
        <p:spPr>
          <a:xfrm>
            <a:off x="1408036" y="890297"/>
            <a:ext cx="9603275" cy="1049235"/>
          </a:xfrm>
        </p:spPr>
        <p:txBody>
          <a:bodyPr/>
          <a:lstStyle/>
          <a:p>
            <a:r>
              <a:rPr lang="en-US" dirty="0"/>
              <a:t>Shopping with waste in mind</a:t>
            </a:r>
          </a:p>
        </p:txBody>
      </p:sp>
      <p:sp>
        <p:nvSpPr>
          <p:cNvPr id="3" name="Content Placeholder 2">
            <a:extLst>
              <a:ext uri="{FF2B5EF4-FFF2-40B4-BE49-F238E27FC236}">
                <a16:creationId xmlns:a16="http://schemas.microsoft.com/office/drawing/2014/main" id="{873E6418-D8FC-AEFC-E5AD-584A7C366DC9}"/>
              </a:ext>
            </a:extLst>
          </p:cNvPr>
          <p:cNvSpPr>
            <a:spLocks noGrp="1"/>
          </p:cNvSpPr>
          <p:nvPr>
            <p:ph idx="1"/>
          </p:nvPr>
        </p:nvSpPr>
        <p:spPr>
          <a:xfrm>
            <a:off x="1294362" y="1939532"/>
            <a:ext cx="9603275" cy="3450613"/>
          </a:xfrm>
        </p:spPr>
        <p:txBody>
          <a:bodyPr>
            <a:normAutofit/>
          </a:bodyPr>
          <a:lstStyle/>
          <a:p>
            <a:r>
              <a:rPr lang="en-US" sz="2800" dirty="0"/>
              <a:t>Plan meals, make a shopping list, and shop YOUR kitchen first</a:t>
            </a:r>
          </a:p>
          <a:p>
            <a:r>
              <a:rPr lang="en-US" sz="2800" dirty="0"/>
              <a:t>Buy in Season, avoiding large bulk items </a:t>
            </a:r>
          </a:p>
          <a:p>
            <a:r>
              <a:rPr lang="en-US" sz="2800" dirty="0"/>
              <a:t>Purchase the imperfect and lonely fruits</a:t>
            </a:r>
          </a:p>
          <a:p>
            <a:r>
              <a:rPr lang="en-US" sz="2800" dirty="0"/>
              <a:t>Be realistic—avoid the “halo” effect</a:t>
            </a:r>
          </a:p>
        </p:txBody>
      </p:sp>
    </p:spTree>
    <p:extLst>
      <p:ext uri="{BB962C8B-B14F-4D97-AF65-F5344CB8AC3E}">
        <p14:creationId xmlns:p14="http://schemas.microsoft.com/office/powerpoint/2010/main" val="3673236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6D311-6454-D24F-BB2D-A2883E0FCDC5}"/>
              </a:ext>
            </a:extLst>
          </p:cNvPr>
          <p:cNvSpPr>
            <a:spLocks noGrp="1"/>
          </p:cNvSpPr>
          <p:nvPr>
            <p:ph type="title"/>
          </p:nvPr>
        </p:nvSpPr>
        <p:spPr/>
        <p:txBody>
          <a:bodyPr/>
          <a:lstStyle/>
          <a:p>
            <a:r>
              <a:rPr lang="en-US" dirty="0"/>
              <a:t>Practical tips to try at Home</a:t>
            </a:r>
          </a:p>
        </p:txBody>
      </p:sp>
      <p:sp>
        <p:nvSpPr>
          <p:cNvPr id="3" name="Content Placeholder 2">
            <a:extLst>
              <a:ext uri="{FF2B5EF4-FFF2-40B4-BE49-F238E27FC236}">
                <a16:creationId xmlns:a16="http://schemas.microsoft.com/office/drawing/2014/main" id="{04BE2EE8-F571-8E4D-BE30-C5EEDFAAE4E0}"/>
              </a:ext>
            </a:extLst>
          </p:cNvPr>
          <p:cNvSpPr>
            <a:spLocks noGrp="1"/>
          </p:cNvSpPr>
          <p:nvPr>
            <p:ph idx="1"/>
          </p:nvPr>
        </p:nvSpPr>
        <p:spPr>
          <a:xfrm>
            <a:off x="838200" y="1825625"/>
            <a:ext cx="10515600" cy="3647127"/>
          </a:xfrm>
        </p:spPr>
        <p:txBody>
          <a:bodyPr/>
          <a:lstStyle/>
          <a:p>
            <a:r>
              <a:rPr lang="en-US" sz="3200" dirty="0"/>
              <a:t>Refrigerator makeover</a:t>
            </a:r>
          </a:p>
          <a:p>
            <a:r>
              <a:rPr lang="en-US" sz="3200" dirty="0"/>
              <a:t>Cabinet inventory &amp; list</a:t>
            </a:r>
          </a:p>
          <a:p>
            <a:r>
              <a:rPr lang="en-US" sz="3200" dirty="0"/>
              <a:t>Proper storage </a:t>
            </a:r>
          </a:p>
          <a:p>
            <a:r>
              <a:rPr lang="en-US" sz="3200" dirty="0"/>
              <a:t>Separate foods</a:t>
            </a:r>
          </a:p>
          <a:p>
            <a:pPr marL="0" indent="0">
              <a:buNone/>
            </a:pPr>
            <a:endParaRPr lang="en-US" dirty="0"/>
          </a:p>
        </p:txBody>
      </p:sp>
      <p:pic>
        <p:nvPicPr>
          <p:cNvPr id="5" name="Picture 4" descr="Old woman in a kitchen">
            <a:extLst>
              <a:ext uri="{FF2B5EF4-FFF2-40B4-BE49-F238E27FC236}">
                <a16:creationId xmlns:a16="http://schemas.microsoft.com/office/drawing/2014/main" id="{B7241B81-5057-F5BD-DF3C-F025567D59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2216931"/>
            <a:ext cx="4180974" cy="2787316"/>
          </a:xfrm>
          <a:prstGeom prst="rect">
            <a:avLst/>
          </a:prstGeom>
        </p:spPr>
      </p:pic>
    </p:spTree>
    <p:extLst>
      <p:ext uri="{BB962C8B-B14F-4D97-AF65-F5344CB8AC3E}">
        <p14:creationId xmlns:p14="http://schemas.microsoft.com/office/powerpoint/2010/main" val="3261506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B32B9-8815-36D0-920A-7F93FB48C35D}"/>
              </a:ext>
            </a:extLst>
          </p:cNvPr>
          <p:cNvSpPr>
            <a:spLocks noGrp="1"/>
          </p:cNvSpPr>
          <p:nvPr>
            <p:ph type="title"/>
          </p:nvPr>
        </p:nvSpPr>
        <p:spPr/>
        <p:txBody>
          <a:bodyPr/>
          <a:lstStyle/>
          <a:p>
            <a:r>
              <a:rPr lang="en-US" dirty="0"/>
              <a:t>Special tips for Refrigerator Storage</a:t>
            </a:r>
          </a:p>
        </p:txBody>
      </p:sp>
      <p:sp>
        <p:nvSpPr>
          <p:cNvPr id="3" name="Content Placeholder 2">
            <a:extLst>
              <a:ext uri="{FF2B5EF4-FFF2-40B4-BE49-F238E27FC236}">
                <a16:creationId xmlns:a16="http://schemas.microsoft.com/office/drawing/2014/main" id="{478AB48A-8C0E-C535-217C-7B5D44F15705}"/>
              </a:ext>
            </a:extLst>
          </p:cNvPr>
          <p:cNvSpPr>
            <a:spLocks noGrp="1"/>
          </p:cNvSpPr>
          <p:nvPr>
            <p:ph idx="1"/>
          </p:nvPr>
        </p:nvSpPr>
        <p:spPr>
          <a:xfrm>
            <a:off x="12793347" y="278786"/>
            <a:ext cx="9603275" cy="3450613"/>
          </a:xfrm>
        </p:spPr>
        <p:txBody>
          <a:bodyPr/>
          <a:lstStyle/>
          <a:p>
            <a:pPr algn="l" rtl="0" fontAlgn="base">
              <a:buFont typeface="Arial" panose="020B0604020202020204" pitchFamily="34" charset="0"/>
              <a:buChar char="•"/>
            </a:pPr>
            <a:r>
              <a:rPr lang="en-US" sz="1800" dirty="0">
                <a:solidFill>
                  <a:srgbClr val="000000"/>
                </a:solidFill>
                <a:highlight>
                  <a:srgbClr val="F5F5F5"/>
                </a:highlight>
                <a:latin typeface="Calibri" panose="020F0502020204030204" pitchFamily="34" charset="0"/>
              </a:rPr>
              <a:t>Temp f</a:t>
            </a:r>
            <a:r>
              <a:rPr lang="en-US" sz="1800" b="0" i="0" u="none" strike="noStrike" dirty="0">
                <a:solidFill>
                  <a:srgbClr val="000000"/>
                </a:solidFill>
                <a:effectLst/>
                <a:highlight>
                  <a:srgbClr val="F5F5F5"/>
                </a:highlight>
                <a:latin typeface="Calibri" panose="020F0502020204030204" pitchFamily="34" charset="0"/>
              </a:rPr>
              <a:t>luctuates at door; store in back bottom shelf</a:t>
            </a:r>
            <a:endParaRPr lang="en-US"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5F5F5"/>
                </a:highlight>
                <a:latin typeface="Calibri" panose="020F0502020204030204" pitchFamily="34" charset="0"/>
              </a:rPr>
              <a:t>Eggs: original carton, center of fridge. Those containers aren’t the best.</a:t>
            </a:r>
            <a:r>
              <a:rPr lang="en-US" sz="1800" b="0" i="0" dirty="0">
                <a:solidFill>
                  <a:srgbClr val="000000"/>
                </a:solidFill>
                <a:effectLst/>
                <a:highlight>
                  <a:srgbClr val="F5F5F5"/>
                </a:highlight>
                <a:latin typeface="Calibri" panose="020F0502020204030204" pitchFamily="34" charset="0"/>
              </a:rPr>
              <a:t>​</a:t>
            </a:r>
            <a:endParaRPr lang="en-US"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5F5F5"/>
                </a:highlight>
                <a:latin typeface="Calibri" panose="020F0502020204030204" pitchFamily="34" charset="0"/>
              </a:rPr>
              <a:t>Packaged raw meat: tray, bottom shelf</a:t>
            </a:r>
            <a:r>
              <a:rPr lang="en-US" sz="1800" b="0" i="0" dirty="0">
                <a:solidFill>
                  <a:srgbClr val="000000"/>
                </a:solidFill>
                <a:effectLst/>
                <a:highlight>
                  <a:srgbClr val="F5F5F5"/>
                </a:highlight>
                <a:latin typeface="Calibri" panose="020F0502020204030204" pitchFamily="34" charset="0"/>
              </a:rPr>
              <a:t>​</a:t>
            </a:r>
          </a:p>
          <a:p>
            <a:pPr algn="l" rtl="0" fontAlgn="base">
              <a:buFont typeface="Arial" panose="020B0604020202020204" pitchFamily="34" charset="0"/>
              <a:buChar char="•"/>
            </a:pPr>
            <a:endParaRPr lang="en-US"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5F5F5"/>
                </a:highlight>
                <a:latin typeface="Calibri" panose="020F0502020204030204" pitchFamily="34" charset="0"/>
              </a:rPr>
              <a:t>Produce: </a:t>
            </a:r>
            <a:r>
              <a:rPr lang="en-US" sz="1800" b="0" i="0" dirty="0">
                <a:solidFill>
                  <a:srgbClr val="000000"/>
                </a:solidFill>
                <a:effectLst/>
                <a:highlight>
                  <a:srgbClr val="F5F5F5"/>
                </a:highlight>
                <a:latin typeface="Calibri" panose="020F0502020204030204" pitchFamily="34" charset="0"/>
              </a:rPr>
              <a:t>​</a:t>
            </a:r>
            <a:endParaRPr lang="en-US"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5F5F5"/>
                </a:highlight>
                <a:latin typeface="Calibri" panose="020F0502020204030204" pitchFamily="34" charset="0"/>
              </a:rPr>
              <a:t>HIGHER humidity lever for leafy greens, herbs, cucumbers, </a:t>
            </a:r>
            <a:r>
              <a:rPr lang="en-US" sz="1800" b="0" i="0" dirty="0">
                <a:solidFill>
                  <a:srgbClr val="000000"/>
                </a:solidFill>
                <a:effectLst/>
                <a:highlight>
                  <a:srgbClr val="F5F5F5"/>
                </a:highlight>
                <a:latin typeface="Calibri" panose="020F0502020204030204" pitchFamily="34" charset="0"/>
              </a:rPr>
              <a:t>​</a:t>
            </a:r>
            <a:endParaRPr lang="en-US"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en-US" sz="1800" b="0" i="0" u="none" strike="noStrike" dirty="0">
                <a:solidFill>
                  <a:srgbClr val="000000"/>
                </a:solidFill>
                <a:effectLst/>
                <a:highlight>
                  <a:srgbClr val="F5F5F5"/>
                </a:highlight>
                <a:latin typeface="Calibri" panose="020F0502020204030204" pitchFamily="34" charset="0"/>
              </a:rPr>
              <a:t>LOWER humidity level for apples, pears, stone fruit, avocados</a:t>
            </a:r>
            <a:endParaRPr lang="en-US" b="0" i="0" dirty="0">
              <a:solidFill>
                <a:srgbClr val="000000"/>
              </a:solidFill>
              <a:effectLst/>
              <a:highlight>
                <a:srgbClr val="F5F5F5"/>
              </a:highlight>
              <a:latin typeface="Arial" panose="020B0604020202020204" pitchFamily="34" charset="0"/>
            </a:endParaRPr>
          </a:p>
          <a:p>
            <a:endParaRPr lang="en-US" dirty="0"/>
          </a:p>
        </p:txBody>
      </p:sp>
      <p:sp>
        <p:nvSpPr>
          <p:cNvPr id="4" name="Content Placeholder 2">
            <a:extLst>
              <a:ext uri="{FF2B5EF4-FFF2-40B4-BE49-F238E27FC236}">
                <a16:creationId xmlns:a16="http://schemas.microsoft.com/office/drawing/2014/main" id="{A083AC3B-5AFF-C948-7F68-88F924BFB323}"/>
              </a:ext>
            </a:extLst>
          </p:cNvPr>
          <p:cNvSpPr txBox="1">
            <a:spLocks/>
          </p:cNvSpPr>
          <p:nvPr/>
        </p:nvSpPr>
        <p:spPr>
          <a:xfrm>
            <a:off x="838200" y="1970004"/>
            <a:ext cx="10515600" cy="3647127"/>
          </a:xfrm>
          <a:prstGeom prst="rect">
            <a:avLst/>
          </a:prstGeom>
        </p:spPr>
        <p:txBody>
          <a:bodyPr vert="horz" lIns="91440" tIns="45720" rIns="91440" bIns="45720" rtlCol="0" anchor="t">
            <a:normAutofit fontScale="8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US" sz="3200" dirty="0"/>
              <a:t> Avocado, banana, kiwi, mango, peach, pear, tomato: </a:t>
            </a:r>
            <a:r>
              <a:rPr lang="en-US" sz="3200" b="1" dirty="0"/>
              <a:t>Ripen, </a:t>
            </a:r>
            <a:r>
              <a:rPr lang="en-US" sz="3200" b="1" i="1" dirty="0"/>
              <a:t>then</a:t>
            </a:r>
            <a:r>
              <a:rPr lang="en-US" sz="3200" b="1" dirty="0"/>
              <a:t> refrigerate</a:t>
            </a:r>
          </a:p>
          <a:p>
            <a:r>
              <a:rPr lang="en-US" sz="3200" dirty="0"/>
              <a:t>Leavy greens, herbs, and cucumbers: </a:t>
            </a:r>
            <a:r>
              <a:rPr lang="en-US" sz="3200" b="1" dirty="0"/>
              <a:t>Bin, </a:t>
            </a:r>
            <a:r>
              <a:rPr lang="en-US" sz="3200" b="1" i="1" dirty="0"/>
              <a:t>high</a:t>
            </a:r>
            <a:r>
              <a:rPr lang="en-US" sz="3200" b="1" dirty="0"/>
              <a:t> humidity setting </a:t>
            </a:r>
          </a:p>
          <a:p>
            <a:r>
              <a:rPr lang="en-US" sz="3200" dirty="0"/>
              <a:t>Apples, pears, stone fruit, avocados: </a:t>
            </a:r>
            <a:r>
              <a:rPr lang="en-US" sz="3200" b="1" dirty="0"/>
              <a:t>Bin, with </a:t>
            </a:r>
            <a:r>
              <a:rPr lang="en-US" sz="3200" b="1" i="1" dirty="0"/>
              <a:t>lower</a:t>
            </a:r>
            <a:r>
              <a:rPr lang="en-US" sz="3200" b="1" dirty="0"/>
              <a:t> humidity setting</a:t>
            </a:r>
          </a:p>
          <a:p>
            <a:r>
              <a:rPr lang="en-US" sz="3200" dirty="0"/>
              <a:t>Keep fruits away from vegetables </a:t>
            </a:r>
          </a:p>
          <a:p>
            <a:r>
              <a:rPr lang="en-US" sz="3200" dirty="0"/>
              <a:t>Refrigerate bananas if they are ripening too quickly</a:t>
            </a:r>
          </a:p>
          <a:p>
            <a:r>
              <a:rPr lang="en-US" sz="3200" dirty="0"/>
              <a:t>Keep eggs in their original crate in the middle of refrigerator</a:t>
            </a:r>
          </a:p>
          <a:p>
            <a:endParaRPr lang="en-US" sz="3200" dirty="0"/>
          </a:p>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34175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Picture 3" descr="Man cutting peppers in the kitchen">
            <a:extLst>
              <a:ext uri="{FF2B5EF4-FFF2-40B4-BE49-F238E27FC236}">
                <a16:creationId xmlns:a16="http://schemas.microsoft.com/office/drawing/2014/main" id="{E66CB415-8DF9-1C96-1A34-8295112020C6}"/>
              </a:ext>
            </a:extLst>
          </p:cNvPr>
          <p:cNvPicPr>
            <a:picLocks noChangeAspect="1"/>
          </p:cNvPicPr>
          <p:nvPr/>
        </p:nvPicPr>
        <p:blipFill rotWithShape="1">
          <a:blip r:embed="rId3">
            <a:extLst>
              <a:ext uri="{28A0092B-C50C-407E-A947-70E740481C1C}">
                <a14:useLocalDpi xmlns:a14="http://schemas.microsoft.com/office/drawing/2010/main" val="0"/>
              </a:ext>
            </a:extLst>
          </a:blip>
          <a:srcRect l="9091" t="23390"/>
          <a:stretch/>
        </p:blipFill>
        <p:spPr>
          <a:xfrm>
            <a:off x="2" y="10"/>
            <a:ext cx="12191695" cy="6857990"/>
          </a:xfrm>
          <a:prstGeom prst="rect">
            <a:avLst/>
          </a:prstGeom>
        </p:spPr>
      </p:pic>
      <p:sp>
        <p:nvSpPr>
          <p:cNvPr id="13" name="Rectangle 12">
            <a:extLst>
              <a:ext uri="{FF2B5EF4-FFF2-40B4-BE49-F238E27FC236}">
                <a16:creationId xmlns:a16="http://schemas.microsoft.com/office/drawing/2014/main" id="{368B8211-0B9F-4516-8771-3316E00DB9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1643" y="636753"/>
            <a:ext cx="8299435" cy="5572811"/>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3EC1C6-D3AE-94A7-F6DF-CD2B9F5F3482}"/>
              </a:ext>
            </a:extLst>
          </p:cNvPr>
          <p:cNvSpPr>
            <a:spLocks noGrp="1"/>
          </p:cNvSpPr>
          <p:nvPr>
            <p:ph type="title"/>
          </p:nvPr>
        </p:nvSpPr>
        <p:spPr>
          <a:xfrm>
            <a:off x="4063421" y="804520"/>
            <a:ext cx="6815731" cy="1049235"/>
          </a:xfrm>
        </p:spPr>
        <p:txBody>
          <a:bodyPr>
            <a:normAutofit/>
          </a:bodyPr>
          <a:lstStyle/>
          <a:p>
            <a:r>
              <a:rPr lang="en-US">
                <a:solidFill>
                  <a:srgbClr val="FFFFFE"/>
                </a:solidFill>
              </a:rPr>
              <a:t>Special tips for Food Preparation</a:t>
            </a:r>
          </a:p>
        </p:txBody>
      </p:sp>
      <p:cxnSp>
        <p:nvCxnSpPr>
          <p:cNvPr id="14" name="Straight Connector 13">
            <a:extLst>
              <a:ext uri="{FF2B5EF4-FFF2-40B4-BE49-F238E27FC236}">
                <a16:creationId xmlns:a16="http://schemas.microsoft.com/office/drawing/2014/main" id="{B7582E73-8B46-4A0E-944E-58357C8088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789" y="1847088"/>
            <a:ext cx="6813363" cy="0"/>
          </a:xfrm>
          <a:prstGeom prst="line">
            <a:avLst/>
          </a:prstGeom>
          <a:ln w="31750">
            <a:solidFill>
              <a:srgbClr val="96BF63"/>
            </a:solidFill>
          </a:ln>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05BAC0B0-A790-353E-03F8-A44F2093C18B}"/>
              </a:ext>
            </a:extLst>
          </p:cNvPr>
          <p:cNvSpPr>
            <a:spLocks noGrp="1"/>
          </p:cNvSpPr>
          <p:nvPr>
            <p:ph idx="1"/>
          </p:nvPr>
        </p:nvSpPr>
        <p:spPr>
          <a:xfrm>
            <a:off x="4063421" y="2015733"/>
            <a:ext cx="6815731" cy="4021267"/>
          </a:xfrm>
        </p:spPr>
        <p:txBody>
          <a:bodyPr>
            <a:normAutofit/>
          </a:bodyPr>
          <a:lstStyle/>
          <a:p>
            <a:pPr>
              <a:buClr>
                <a:srgbClr val="96BF63"/>
              </a:buClr>
            </a:pPr>
            <a:r>
              <a:rPr lang="en-US" sz="2400" dirty="0">
                <a:solidFill>
                  <a:srgbClr val="FFFFFE"/>
                </a:solidFill>
              </a:rPr>
              <a:t>Use everything that you can! Such as:</a:t>
            </a:r>
          </a:p>
          <a:p>
            <a:pPr lvl="1">
              <a:buClr>
                <a:srgbClr val="96BF63"/>
              </a:buClr>
            </a:pPr>
            <a:r>
              <a:rPr lang="en-US" sz="2000" dirty="0">
                <a:solidFill>
                  <a:srgbClr val="FFFFFE"/>
                </a:solidFill>
              </a:rPr>
              <a:t>Scrub carrots rather than peeling</a:t>
            </a:r>
          </a:p>
          <a:p>
            <a:pPr lvl="1">
              <a:buClr>
                <a:srgbClr val="96BF63"/>
              </a:buClr>
            </a:pPr>
            <a:r>
              <a:rPr lang="en-US" sz="2000" dirty="0">
                <a:solidFill>
                  <a:srgbClr val="FFFFFE"/>
                </a:solidFill>
              </a:rPr>
              <a:t>Wash, don’t peel, zucchini and cucumbers</a:t>
            </a:r>
          </a:p>
          <a:p>
            <a:pPr lvl="1">
              <a:buClr>
                <a:srgbClr val="96BF63"/>
              </a:buClr>
            </a:pPr>
            <a:r>
              <a:rPr lang="en-US" sz="2000" dirty="0">
                <a:solidFill>
                  <a:srgbClr val="FFFFFE"/>
                </a:solidFill>
              </a:rPr>
              <a:t>Scrub potatoes well so that skin can be eaten, or</a:t>
            </a:r>
          </a:p>
          <a:p>
            <a:pPr lvl="1">
              <a:buClr>
                <a:srgbClr val="96BF63"/>
              </a:buClr>
            </a:pPr>
            <a:r>
              <a:rPr lang="en-US" sz="2000" dirty="0">
                <a:solidFill>
                  <a:srgbClr val="FFFFFE"/>
                </a:solidFill>
              </a:rPr>
              <a:t>Turn potato peels into a crispy snack </a:t>
            </a:r>
          </a:p>
        </p:txBody>
      </p:sp>
    </p:spTree>
    <p:extLst>
      <p:ext uri="{BB962C8B-B14F-4D97-AF65-F5344CB8AC3E}">
        <p14:creationId xmlns:p14="http://schemas.microsoft.com/office/powerpoint/2010/main" val="3764770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7" name="Picture 6" descr="Midsection of person cutting butter into apple pie with another person rolling dough in rustic kitchen">
            <a:extLst>
              <a:ext uri="{FF2B5EF4-FFF2-40B4-BE49-F238E27FC236}">
                <a16:creationId xmlns:a16="http://schemas.microsoft.com/office/drawing/2014/main" id="{6B6C7EBC-47A7-8878-A97E-55BC489DC19F}"/>
              </a:ext>
            </a:extLst>
          </p:cNvPr>
          <p:cNvPicPr>
            <a:picLocks noChangeAspect="1"/>
          </p:cNvPicPr>
          <p:nvPr/>
        </p:nvPicPr>
        <p:blipFill rotWithShape="1">
          <a:blip r:embed="rId3">
            <a:extLst>
              <a:ext uri="{28A0092B-C50C-407E-A947-70E740481C1C}">
                <a14:useLocalDpi xmlns:a14="http://schemas.microsoft.com/office/drawing/2010/main" val="0"/>
              </a:ext>
            </a:extLst>
          </a:blip>
          <a:srcRect t="14822" r="9090" b="8567"/>
          <a:stretch/>
        </p:blipFill>
        <p:spPr>
          <a:xfrm>
            <a:off x="2" y="10"/>
            <a:ext cx="12191695" cy="6857990"/>
          </a:xfrm>
          <a:prstGeom prst="rect">
            <a:avLst/>
          </a:prstGeom>
        </p:spPr>
      </p:pic>
      <p:sp>
        <p:nvSpPr>
          <p:cNvPr id="12" name="Rectangle 11">
            <a:extLst>
              <a:ext uri="{FF2B5EF4-FFF2-40B4-BE49-F238E27FC236}">
                <a16:creationId xmlns:a16="http://schemas.microsoft.com/office/drawing/2014/main" id="{F2AF0D79-4A1A-4F27-B9F0-CF252C4AC9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8" y="636753"/>
            <a:ext cx="8299435" cy="5572810"/>
          </a:xfrm>
          <a:prstGeom prst="rect">
            <a:avLst/>
          </a:prstGeom>
          <a:solidFill>
            <a:srgbClr val="000001">
              <a:alpha val="7490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3EC1C6-D3AE-94A7-F6DF-CD2B9F5F3482}"/>
              </a:ext>
            </a:extLst>
          </p:cNvPr>
          <p:cNvSpPr>
            <a:spLocks noGrp="1"/>
          </p:cNvSpPr>
          <p:nvPr>
            <p:ph type="title"/>
          </p:nvPr>
        </p:nvSpPr>
        <p:spPr>
          <a:xfrm>
            <a:off x="1304017" y="804520"/>
            <a:ext cx="6815731" cy="1049235"/>
          </a:xfrm>
        </p:spPr>
        <p:txBody>
          <a:bodyPr>
            <a:normAutofit/>
          </a:bodyPr>
          <a:lstStyle/>
          <a:p>
            <a:r>
              <a:rPr lang="en-US">
                <a:solidFill>
                  <a:srgbClr val="FFFFFE"/>
                </a:solidFill>
              </a:rPr>
              <a:t>Special tips for Cooking</a:t>
            </a:r>
          </a:p>
        </p:txBody>
      </p:sp>
      <p:cxnSp>
        <p:nvCxnSpPr>
          <p:cNvPr id="14" name="Straight Connector 13">
            <a:extLst>
              <a:ext uri="{FF2B5EF4-FFF2-40B4-BE49-F238E27FC236}">
                <a16:creationId xmlns:a16="http://schemas.microsoft.com/office/drawing/2014/main" id="{8E83266B-97F8-4AB9-818F-3A70E8D858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6385" y="1847088"/>
            <a:ext cx="6813363" cy="0"/>
          </a:xfrm>
          <a:prstGeom prst="line">
            <a:avLst/>
          </a:prstGeom>
          <a:ln w="31750">
            <a:solidFill>
              <a:srgbClr val="CE9C58"/>
            </a:solidFill>
          </a:ln>
        </p:spPr>
        <p:style>
          <a:lnRef idx="3">
            <a:schemeClr val="accent1"/>
          </a:lnRef>
          <a:fillRef idx="0">
            <a:schemeClr val="accent1"/>
          </a:fillRef>
          <a:effectRef idx="2">
            <a:schemeClr val="accent1"/>
          </a:effectRef>
          <a:fontRef idx="minor">
            <a:schemeClr val="tx1"/>
          </a:fontRef>
        </p:style>
      </p:cxnSp>
      <p:sp>
        <p:nvSpPr>
          <p:cNvPr id="3" name="Content Placeholder 2">
            <a:extLst>
              <a:ext uri="{FF2B5EF4-FFF2-40B4-BE49-F238E27FC236}">
                <a16:creationId xmlns:a16="http://schemas.microsoft.com/office/drawing/2014/main" id="{05BAC0B0-A790-353E-03F8-A44F2093C18B}"/>
              </a:ext>
            </a:extLst>
          </p:cNvPr>
          <p:cNvSpPr>
            <a:spLocks noGrp="1"/>
          </p:cNvSpPr>
          <p:nvPr>
            <p:ph idx="1"/>
          </p:nvPr>
        </p:nvSpPr>
        <p:spPr>
          <a:xfrm>
            <a:off x="1304017" y="2015733"/>
            <a:ext cx="6815731" cy="4205509"/>
          </a:xfrm>
        </p:spPr>
        <p:txBody>
          <a:bodyPr>
            <a:normAutofit/>
          </a:bodyPr>
          <a:lstStyle/>
          <a:p>
            <a:pPr>
              <a:buClr>
                <a:srgbClr val="CE9C58"/>
              </a:buClr>
            </a:pPr>
            <a:r>
              <a:rPr lang="en-US" dirty="0">
                <a:solidFill>
                  <a:srgbClr val="FFFFFE"/>
                </a:solidFill>
              </a:rPr>
              <a:t>Use everything you can, such as:</a:t>
            </a:r>
          </a:p>
          <a:p>
            <a:pPr lvl="1">
              <a:buClr>
                <a:srgbClr val="CE9C58"/>
              </a:buClr>
            </a:pPr>
            <a:r>
              <a:rPr lang="en-US" sz="2000" dirty="0">
                <a:solidFill>
                  <a:srgbClr val="FFFFFE"/>
                </a:solidFill>
              </a:rPr>
              <a:t>Scramble leftover vegetables into eggs</a:t>
            </a:r>
          </a:p>
          <a:p>
            <a:pPr lvl="1">
              <a:buClr>
                <a:srgbClr val="CE9C58"/>
              </a:buClr>
            </a:pPr>
            <a:r>
              <a:rPr lang="en-US" sz="2000" dirty="0">
                <a:solidFill>
                  <a:srgbClr val="FFFFFE"/>
                </a:solidFill>
              </a:rPr>
              <a:t>Mix leftover vegetable bits into quinoa, rice, and other whole grains</a:t>
            </a:r>
          </a:p>
          <a:p>
            <a:pPr lvl="1">
              <a:buClr>
                <a:srgbClr val="CE9C58"/>
              </a:buClr>
            </a:pPr>
            <a:r>
              <a:rPr lang="en-US" sz="2000" dirty="0">
                <a:solidFill>
                  <a:srgbClr val="FFFFFE"/>
                </a:solidFill>
              </a:rPr>
              <a:t>Freeze things like dollops of tomato paste that you would have thrown away</a:t>
            </a:r>
          </a:p>
          <a:p>
            <a:pPr lvl="1">
              <a:buClr>
                <a:srgbClr val="CE9C58"/>
              </a:buClr>
            </a:pPr>
            <a:r>
              <a:rPr lang="en-US" sz="2000" dirty="0">
                <a:solidFill>
                  <a:srgbClr val="FFFFFE"/>
                </a:solidFill>
              </a:rPr>
              <a:t>Freeze soup leftovers to mix into another soup later</a:t>
            </a:r>
          </a:p>
          <a:p>
            <a:pPr lvl="1">
              <a:buClr>
                <a:srgbClr val="CE9C58"/>
              </a:buClr>
            </a:pPr>
            <a:r>
              <a:rPr lang="en-US" sz="2000" dirty="0">
                <a:solidFill>
                  <a:srgbClr val="FFFFFE"/>
                </a:solidFill>
              </a:rPr>
              <a:t>Freeze fruits before it goes bad; cut into small chunks to mix in a smoothie later</a:t>
            </a:r>
          </a:p>
          <a:p>
            <a:pPr lvl="1">
              <a:buClr>
                <a:srgbClr val="CE9C58"/>
              </a:buClr>
            </a:pPr>
            <a:r>
              <a:rPr lang="en-US" sz="2000" dirty="0">
                <a:solidFill>
                  <a:srgbClr val="FFFFFE"/>
                </a:solidFill>
              </a:rPr>
              <a:t>Freeze roasted vegetables</a:t>
            </a:r>
          </a:p>
        </p:txBody>
      </p:sp>
    </p:spTree>
    <p:extLst>
      <p:ext uri="{BB962C8B-B14F-4D97-AF65-F5344CB8AC3E}">
        <p14:creationId xmlns:p14="http://schemas.microsoft.com/office/powerpoint/2010/main" val="3193012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8F4D-2172-5B89-6B98-536066B63B55}"/>
              </a:ext>
            </a:extLst>
          </p:cNvPr>
          <p:cNvSpPr>
            <a:spLocks noGrp="1"/>
          </p:cNvSpPr>
          <p:nvPr>
            <p:ph type="title"/>
          </p:nvPr>
        </p:nvSpPr>
        <p:spPr/>
        <p:txBody>
          <a:bodyPr/>
          <a:lstStyle/>
          <a:p>
            <a:r>
              <a:rPr lang="en-US" dirty="0"/>
              <a:t>What Ideas Would You like to share?</a:t>
            </a:r>
          </a:p>
        </p:txBody>
      </p:sp>
      <p:pic>
        <p:nvPicPr>
          <p:cNvPr id="5" name="Picture 4" descr="Close-up of question mark on a hardwood floor against a wall">
            <a:extLst>
              <a:ext uri="{FF2B5EF4-FFF2-40B4-BE49-F238E27FC236}">
                <a16:creationId xmlns:a16="http://schemas.microsoft.com/office/drawing/2014/main" id="{CC28572A-D22F-8D21-1CE9-9164FD0918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1755260"/>
            <a:ext cx="12191999" cy="5102739"/>
          </a:xfrm>
          <a:prstGeom prst="rect">
            <a:avLst/>
          </a:prstGeom>
        </p:spPr>
      </p:pic>
    </p:spTree>
    <p:extLst>
      <p:ext uri="{BB962C8B-B14F-4D97-AF65-F5344CB8AC3E}">
        <p14:creationId xmlns:p14="http://schemas.microsoft.com/office/powerpoint/2010/main" val="318045866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294</TotalTime>
  <Words>1029</Words>
  <Application>Microsoft Office PowerPoint</Application>
  <PresentationFormat>Widescreen</PresentationFormat>
  <Paragraphs>114</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Aptos</vt:lpstr>
      <vt:lpstr>Arial</vt:lpstr>
      <vt:lpstr>Calibri</vt:lpstr>
      <vt:lpstr>Gill Sans MT</vt:lpstr>
      <vt:lpstr>Segoe UI</vt:lpstr>
      <vt:lpstr>Times New Roman</vt:lpstr>
      <vt:lpstr>Gallery</vt:lpstr>
      <vt:lpstr>Avoiding Food Waste  At Home</vt:lpstr>
      <vt:lpstr>How has it made you feel to throw out food?</vt:lpstr>
      <vt:lpstr>Arkansas: Worst Household Food Waste Offender in the US</vt:lpstr>
      <vt:lpstr>Top sources of Food waste At Home</vt:lpstr>
      <vt:lpstr>Should I throw it out?</vt:lpstr>
      <vt:lpstr>Shopping with waste in mind</vt:lpstr>
      <vt:lpstr>Practical tips to try at Home</vt:lpstr>
      <vt:lpstr>Special tips for Refrigerator Storage</vt:lpstr>
      <vt:lpstr>Special tips for Food Preparation</vt:lpstr>
      <vt:lpstr>Special tips for Cooking</vt:lpstr>
      <vt:lpstr>What Ideas Would You like to share?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Avoiding Food Waste At Home (EHC)</dc:title>
  <dc:creator>Christine Sasse</dc:creator>
  <cp:lastModifiedBy>Jasmine Reed</cp:lastModifiedBy>
  <cp:revision>4</cp:revision>
  <dcterms:created xsi:type="dcterms:W3CDTF">2024-05-22T15:30:03Z</dcterms:created>
  <dcterms:modified xsi:type="dcterms:W3CDTF">2025-02-04T15:51:32Z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570d0e1-5e3d-4557-a9f8-84d8494b9cc8_Enabled">
    <vt:lpwstr>true</vt:lpwstr>
  </property>
  <property fmtid="{D5CDD505-2E9C-101B-9397-08002B2CF9AE}" pid="3" name="MSIP_Label_0570d0e1-5e3d-4557-a9f8-84d8494b9cc8_SetDate">
    <vt:lpwstr>2024-05-22T15:49:36Z</vt:lpwstr>
  </property>
  <property fmtid="{D5CDD505-2E9C-101B-9397-08002B2CF9AE}" pid="4" name="MSIP_Label_0570d0e1-5e3d-4557-a9f8-84d8494b9cc8_Method">
    <vt:lpwstr>Standard</vt:lpwstr>
  </property>
  <property fmtid="{D5CDD505-2E9C-101B-9397-08002B2CF9AE}" pid="5" name="MSIP_Label_0570d0e1-5e3d-4557-a9f8-84d8494b9cc8_Name">
    <vt:lpwstr>Public Data</vt:lpwstr>
  </property>
  <property fmtid="{D5CDD505-2E9C-101B-9397-08002B2CF9AE}" pid="6" name="MSIP_Label_0570d0e1-5e3d-4557-a9f8-84d8494b9cc8_SiteId">
    <vt:lpwstr>174d954f-585e-40c3-ae1c-01ada5f26723</vt:lpwstr>
  </property>
  <property fmtid="{D5CDD505-2E9C-101B-9397-08002B2CF9AE}" pid="7" name="MSIP_Label_0570d0e1-5e3d-4557-a9f8-84d8494b9cc8_ActionId">
    <vt:lpwstr>f0f10844-b183-4bf2-bc7d-a93a81631381</vt:lpwstr>
  </property>
  <property fmtid="{D5CDD505-2E9C-101B-9397-08002B2CF9AE}" pid="8" name="MSIP_Label_0570d0e1-5e3d-4557-a9f8-84d8494b9cc8_ContentBits">
    <vt:lpwstr>0</vt:lpwstr>
  </property>
</Properties>
</file>