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319" r:id="rId3"/>
    <p:sldId id="270" r:id="rId4"/>
    <p:sldId id="271" r:id="rId5"/>
    <p:sldId id="272" r:id="rId6"/>
    <p:sldId id="273" r:id="rId7"/>
    <p:sldId id="278" r:id="rId8"/>
    <p:sldId id="277" r:id="rId9"/>
    <p:sldId id="280" r:id="rId10"/>
    <p:sldId id="279" r:id="rId11"/>
    <p:sldId id="281" r:id="rId12"/>
    <p:sldId id="285" r:id="rId13"/>
    <p:sldId id="284" r:id="rId14"/>
    <p:sldId id="283" r:id="rId15"/>
    <p:sldId id="282" r:id="rId16"/>
    <p:sldId id="286" r:id="rId17"/>
    <p:sldId id="287" r:id="rId18"/>
    <p:sldId id="288" r:id="rId19"/>
    <p:sldId id="289" r:id="rId20"/>
    <p:sldId id="290" r:id="rId21"/>
    <p:sldId id="294" r:id="rId22"/>
    <p:sldId id="295" r:id="rId23"/>
    <p:sldId id="297" r:id="rId24"/>
    <p:sldId id="298" r:id="rId25"/>
    <p:sldId id="296" r:id="rId26"/>
    <p:sldId id="299" r:id="rId27"/>
    <p:sldId id="291" r:id="rId28"/>
    <p:sldId id="300" r:id="rId29"/>
    <p:sldId id="303" r:id="rId30"/>
    <p:sldId id="302" r:id="rId31"/>
    <p:sldId id="301" r:id="rId32"/>
    <p:sldId id="316" r:id="rId33"/>
    <p:sldId id="292" r:id="rId34"/>
    <p:sldId id="305" r:id="rId35"/>
    <p:sldId id="308" r:id="rId36"/>
    <p:sldId id="309" r:id="rId37"/>
    <p:sldId id="310" r:id="rId38"/>
    <p:sldId id="307" r:id="rId39"/>
    <p:sldId id="311" r:id="rId40"/>
    <p:sldId id="312" r:id="rId41"/>
    <p:sldId id="317" r:id="rId42"/>
    <p:sldId id="318" r:id="rId43"/>
    <p:sldId id="328" r:id="rId44"/>
    <p:sldId id="31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247" autoAdjust="0"/>
  </p:normalViewPr>
  <p:slideViewPr>
    <p:cSldViewPr>
      <p:cViewPr>
        <p:scale>
          <a:sx n="60" d="100"/>
          <a:sy n="60" d="100"/>
        </p:scale>
        <p:origin x="-1434" y="-4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637C07-13A7-4157-A77E-3FF6B571DEF4}" type="datetimeFigureOut">
              <a:rPr lang="en-US" smtClean="0"/>
              <a:pPr/>
              <a:t>10/22/2013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31D6BC-726B-4B9C-9EDD-61A98FC12577}" type="slidenum">
              <a:rPr lang="en-US" smtClean="0"/>
              <a:pPr/>
              <a:t>‹#›</a:t>
            </a:fld>
            <a:endParaRPr lang="en-US" dirty="0"/>
          </a:p>
        </p:txBody>
      </p:sp>
    </p:spTree>
    <p:extLst>
      <p:ext uri="{BB962C8B-B14F-4D97-AF65-F5344CB8AC3E}">
        <p14:creationId xmlns:p14="http://schemas.microsoft.com/office/powerpoint/2010/main" val="3030715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to agents:</a:t>
            </a:r>
          </a:p>
          <a:p>
            <a:endParaRPr lang="en-US" baseline="0" dirty="0" smtClean="0"/>
          </a:p>
          <a:p>
            <a:r>
              <a:rPr lang="en-US" baseline="0" dirty="0" smtClean="0"/>
              <a:t>In the notes section of this PowerPoint is the Getting Our Hearts Right lesson guide. It is not meant to be a script; please make this program your own with your own words. </a:t>
            </a:r>
          </a:p>
          <a:p>
            <a:endParaRPr lang="en-US" baseline="0" dirty="0" smtClean="0"/>
          </a:p>
          <a:p>
            <a:r>
              <a:rPr lang="en-US" baseline="0" dirty="0" smtClean="0"/>
              <a:t>In the appropriate places, we have mentioned the page number of the Getting Our Hearts Right publication that corresponds to the slide content.</a:t>
            </a:r>
          </a:p>
          <a:p>
            <a:endParaRPr lang="en-US" baseline="0" dirty="0" smtClean="0"/>
          </a:p>
          <a:p>
            <a:r>
              <a:rPr lang="en-US" baseline="0" dirty="0" smtClean="0"/>
              <a:t>On some slides, we have included quotes and stories </a:t>
            </a:r>
            <a:r>
              <a:rPr lang="en-US" i="1" baseline="0" dirty="0" smtClean="0"/>
              <a:t>in italics </a:t>
            </a:r>
            <a:r>
              <a:rPr lang="en-US" baseline="0" dirty="0" smtClean="0"/>
              <a:t>that you may choose to use or substitute with your own stories. You will notice that many of the quotes are followed by a citation. You will find the corresponding reference information in the notes of the last slide.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31D6BC-726B-4B9C-9EDD-61A98FC12577}" type="slidenum">
              <a:rPr lang="en-US" smtClean="0"/>
              <a:pPr/>
              <a:t>1</a:t>
            </a:fld>
            <a:endParaRPr lang="en-US" dirty="0"/>
          </a:p>
        </p:txBody>
      </p:sp>
    </p:spTree>
    <p:extLst>
      <p:ext uri="{BB962C8B-B14F-4D97-AF65-F5344CB8AC3E}">
        <p14:creationId xmlns:p14="http://schemas.microsoft.com/office/powerpoint/2010/main" val="44379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Naïve realism: We tend to see bias and bad logic in other people but fail to see it in ourselves.</a:t>
            </a:r>
          </a:p>
          <a:p>
            <a:endParaRPr lang="en-US" dirty="0" smtClean="0"/>
          </a:p>
          <a:p>
            <a:r>
              <a:rPr lang="en-US" i="1" dirty="0" smtClean="0"/>
              <a:t>Jonathan Haidt, the great psychologist, discusses “naïve realism”: “Each of us thinks we see the world directly, as it really is.  We further believe that the facts as we see them are there for all to see, therefore others should agree with us.  If they don’t agree, it follows either that they have not yet been exposed to the relevant facts or else that they are blinded by their interests and ideologies. . . . It just seems plain as day, to the naïve realist, that everyone is influenced by ideology and self-interest.  Except for me.  I see things as they are.”</a:t>
            </a:r>
          </a:p>
          <a:p>
            <a:endParaRPr lang="en-US" dirty="0" smtClean="0"/>
          </a:p>
          <a:p>
            <a:r>
              <a:rPr lang="en-US" dirty="0" smtClean="0"/>
              <a:t>Jonathan </a:t>
            </a:r>
            <a:r>
              <a:rPr lang="en-US" dirty="0" err="1" smtClean="0"/>
              <a:t>Haidt</a:t>
            </a:r>
            <a:r>
              <a:rPr lang="en-US" dirty="0" smtClean="0"/>
              <a:t> calls naïve realism the “biggest obstacle to world peace and social harmony.”  </a:t>
            </a:r>
          </a:p>
          <a:p>
            <a:r>
              <a:rPr lang="en-US" i="1" dirty="0" smtClean="0"/>
              <a:t>“We all commit selfish and shortsighted acts, but our inner lawyer ensures that we do not blame ourselves or our allies for them.  We are thus convinced of our own virtue, but quick to see bias, greed, and duplicity in others.” </a:t>
            </a:r>
          </a:p>
          <a:p>
            <a:endParaRPr lang="en-US" dirty="0" smtClean="0"/>
          </a:p>
          <a:p>
            <a:r>
              <a:rPr lang="en-US" dirty="0" smtClean="0"/>
              <a:t>Because I can see everyone’s bias but my own, I think I have a privileged view of truth.</a:t>
            </a:r>
          </a:p>
        </p:txBody>
      </p:sp>
      <p:sp>
        <p:nvSpPr>
          <p:cNvPr id="4" name="Slide Number Placeholder 3"/>
          <p:cNvSpPr>
            <a:spLocks noGrp="1"/>
          </p:cNvSpPr>
          <p:nvPr>
            <p:ph type="sldNum" sz="quarter" idx="10"/>
          </p:nvPr>
        </p:nvSpPr>
        <p:spPr/>
        <p:txBody>
          <a:bodyPr/>
          <a:lstStyle/>
          <a:p>
            <a:fld id="{1131D6BC-726B-4B9C-9EDD-61A98FC12577}" type="slidenum">
              <a:rPr lang="en-US" smtClean="0"/>
              <a:pPr/>
              <a:t>10</a:t>
            </a:fld>
            <a:endParaRPr lang="en-US" dirty="0"/>
          </a:p>
        </p:txBody>
      </p:sp>
    </p:spTree>
    <p:extLst>
      <p:ext uri="{BB962C8B-B14F-4D97-AF65-F5344CB8AC3E}">
        <p14:creationId xmlns:p14="http://schemas.microsoft.com/office/powerpoint/2010/main" val="1383464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1D6BC-726B-4B9C-9EDD-61A98FC12577}" type="slidenum">
              <a:rPr lang="en-US" smtClean="0"/>
              <a:pPr/>
              <a:t>11</a:t>
            </a:fld>
            <a:endParaRPr lang="en-US" dirty="0"/>
          </a:p>
        </p:txBody>
      </p:sp>
    </p:spTree>
    <p:extLst>
      <p:ext uri="{BB962C8B-B14F-4D97-AF65-F5344CB8AC3E}">
        <p14:creationId xmlns:p14="http://schemas.microsoft.com/office/powerpoint/2010/main" val="2018516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Anger narrows and blinds us. We see others as the enemy.</a:t>
            </a:r>
          </a:p>
          <a:p>
            <a:endParaRPr lang="en-US" dirty="0" smtClean="0"/>
          </a:p>
          <a:p>
            <a:r>
              <a:rPr lang="en-US" i="1" dirty="0" smtClean="0"/>
              <a:t>Jonathan </a:t>
            </a:r>
            <a:r>
              <a:rPr lang="en-US" i="1" dirty="0" err="1" smtClean="0"/>
              <a:t>Haidt</a:t>
            </a:r>
            <a:r>
              <a:rPr lang="en-US" i="1" dirty="0" smtClean="0"/>
              <a:t>:</a:t>
            </a:r>
          </a:p>
          <a:p>
            <a:r>
              <a:rPr lang="en-US" i="1" dirty="0" smtClean="0"/>
              <a:t>“Once anger comes into play, people find it extremely difficult to empathize with and understand another perspective” (Haidt, p. 78). We see others as the enemy. </a:t>
            </a:r>
          </a:p>
          <a:p>
            <a:endParaRPr lang="en-US" dirty="0" smtClean="0"/>
          </a:p>
          <a:p>
            <a:r>
              <a:rPr lang="en-US" dirty="0" smtClean="0"/>
              <a:t>Americans</a:t>
            </a:r>
            <a:r>
              <a:rPr lang="en-US" baseline="0" dirty="0" smtClean="0"/>
              <a:t> have tended to believe that anger is important to express and vital to use. That has caused us a lot of grief.</a:t>
            </a:r>
            <a:endParaRPr lang="en-US" dirty="0" smtClean="0"/>
          </a:p>
          <a:p>
            <a:endParaRPr lang="en-US" dirty="0" smtClean="0"/>
          </a:p>
          <a:p>
            <a:r>
              <a:rPr lang="en-US" i="1" dirty="0" smtClean="0"/>
              <a:t>“Of the seven deadly sins, anger is possibly the most fun.  To lick your wounds, to smack your lips over grievances long past, to roll over your tongue the prospect of bitter confrontations still to come, to savor to the last toothsome morsel both the pain you are given and the pain you are giving back—in many ways it is a feast fit for a king.  The chief drawback is that what you are wolfing down is yourself.  The skeleton at the feast is you.”</a:t>
            </a:r>
          </a:p>
          <a:p>
            <a:r>
              <a:rPr lang="en-US" i="1" dirty="0" smtClean="0"/>
              <a:t>-Frederick Beuchner, Wishful Thinking, Harper &amp; Row</a:t>
            </a:r>
          </a:p>
          <a:p>
            <a:endParaRPr lang="en-US" dirty="0" smtClean="0"/>
          </a:p>
          <a:p>
            <a:r>
              <a:rPr lang="en-US" i="1" dirty="0" smtClean="0"/>
              <a:t>Related to children:</a:t>
            </a:r>
          </a:p>
          <a:p>
            <a:r>
              <a:rPr lang="en-US" i="1" dirty="0" smtClean="0"/>
              <a:t>“Scolding and punishment frighten children. Their natural tendency when scared is to cling to their mother, but she is the one doing the scolding, and in doing so she is pushing the child away from her. This causes additional anxiety, and the child is frustrated—unable to act on his or her natural impulses. The people who are supposed to shield the child from anxiety and comfort the child are instead the source of an anxiety from which the child can find no shelter. This means that repeated and/or severe scolding may damage the child’s fundamental trust” (Sigsgaard, 2005, p. 143)</a:t>
            </a:r>
          </a:p>
          <a:p>
            <a:endParaRPr lang="en-US" dirty="0" smtClean="0"/>
          </a:p>
          <a:p>
            <a:r>
              <a:rPr lang="en-US" i="1" dirty="0" smtClean="0"/>
              <a:t>Related to couples:</a:t>
            </a:r>
          </a:p>
          <a:p>
            <a:r>
              <a:rPr lang="en-US" i="1" dirty="0" smtClean="0"/>
              <a:t>Tavris &amp; Aronson: “By the time a couple’s style of argument has escalated into shaming and blaming each other, the very purpose of their quarrels has shifted.  It is no longer an effort to solve a problem or even to get the other person to modify his or her behavior; it’s just to wound, to insult, to score”  (p. 171).</a:t>
            </a:r>
          </a:p>
          <a:p>
            <a:endParaRPr lang="en-US" dirty="0" smtClean="0"/>
          </a:p>
          <a:p>
            <a:r>
              <a:rPr lang="en-US" dirty="0" smtClean="0"/>
              <a:t>Anger increases</a:t>
            </a:r>
            <a:r>
              <a:rPr lang="en-US" baseline="0" dirty="0" smtClean="0"/>
              <a:t> fivefold the probability of a serious heart event (</a:t>
            </a:r>
            <a:r>
              <a:rPr lang="en-US" i="1" baseline="0" dirty="0" smtClean="0"/>
              <a:t>Anger Kills </a:t>
            </a:r>
            <a:r>
              <a:rPr lang="en-US" baseline="0" dirty="0" smtClean="0"/>
              <a:t>by Redford &amp; Virginia Williams)</a:t>
            </a:r>
          </a:p>
          <a:p>
            <a:endParaRPr lang="en-US" baseline="0" dirty="0" smtClean="0"/>
          </a:p>
          <a:p>
            <a:r>
              <a:rPr lang="en-US" baseline="0" dirty="0" smtClean="0"/>
              <a:t>Anger is like drinking poison and waiting for your enemy to die.</a:t>
            </a:r>
            <a:endParaRPr lang="en-US" dirty="0"/>
          </a:p>
        </p:txBody>
      </p:sp>
      <p:sp>
        <p:nvSpPr>
          <p:cNvPr id="4" name="Slide Number Placeholder 3"/>
          <p:cNvSpPr>
            <a:spLocks noGrp="1"/>
          </p:cNvSpPr>
          <p:nvPr>
            <p:ph type="sldNum" sz="quarter" idx="10"/>
          </p:nvPr>
        </p:nvSpPr>
        <p:spPr/>
        <p:txBody>
          <a:bodyPr/>
          <a:lstStyle/>
          <a:p>
            <a:fld id="{1131D6BC-726B-4B9C-9EDD-61A98FC12577}" type="slidenum">
              <a:rPr lang="en-US" smtClean="0"/>
              <a:pPr/>
              <a:t>12</a:t>
            </a:fld>
            <a:endParaRPr lang="en-US" dirty="0"/>
          </a:p>
        </p:txBody>
      </p:sp>
    </p:spTree>
    <p:extLst>
      <p:ext uri="{BB962C8B-B14F-4D97-AF65-F5344CB8AC3E}">
        <p14:creationId xmlns:p14="http://schemas.microsoft.com/office/powerpoint/2010/main" val="1762493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effectLst/>
                <a:latin typeface="Times New Roman"/>
                <a:ea typeface="Calibri"/>
                <a:cs typeface="Times New Roman"/>
              </a:rPr>
              <a:t>Confirmation bias: We tend to accept only information that supports what we already believe.</a:t>
            </a:r>
          </a:p>
          <a:p>
            <a:pPr marL="0" marR="0">
              <a:spcBef>
                <a:spcPts val="0"/>
              </a:spcBef>
              <a:spcAft>
                <a:spcPts val="0"/>
              </a:spcAft>
            </a:pPr>
            <a:endParaRPr lang="en-US" sz="1200" dirty="0" smtClean="0">
              <a:effectLst/>
              <a:latin typeface="Times New Roman"/>
              <a:ea typeface="Calibri"/>
              <a:cs typeface="Times New Roman"/>
            </a:endParaRPr>
          </a:p>
          <a:p>
            <a:r>
              <a:rPr lang="en-US" i="1" dirty="0" smtClean="0"/>
              <a:t>“Once we have formed a view, we embrace information that supports that view while ignoring, rejecting or harshly scrutinizing information that cast doubt on it.”  (Gardner, 2008, p. 110)</a:t>
            </a:r>
          </a:p>
          <a:p>
            <a:endParaRPr lang="en-US" dirty="0" smtClean="0"/>
          </a:p>
          <a:p>
            <a:r>
              <a:rPr lang="en-US" dirty="0" smtClean="0"/>
              <a:t>Whether the issue is religion, politics, family battles, workplace relationships, we all tend to look for information that proves we were right. We ignore evidence that contradicts our view. We would rather be right than wise! We get hardening</a:t>
            </a:r>
            <a:r>
              <a:rPr lang="en-US" baseline="0" dirty="0" smtClean="0"/>
              <a:t> of the categories.</a:t>
            </a:r>
            <a:endParaRPr lang="en-US" dirty="0"/>
          </a:p>
        </p:txBody>
      </p:sp>
      <p:sp>
        <p:nvSpPr>
          <p:cNvPr id="4" name="Slide Number Placeholder 3"/>
          <p:cNvSpPr>
            <a:spLocks noGrp="1"/>
          </p:cNvSpPr>
          <p:nvPr>
            <p:ph type="sldNum" sz="quarter" idx="10"/>
          </p:nvPr>
        </p:nvSpPr>
        <p:spPr/>
        <p:txBody>
          <a:bodyPr/>
          <a:lstStyle/>
          <a:p>
            <a:fld id="{1131D6BC-726B-4B9C-9EDD-61A98FC12577}" type="slidenum">
              <a:rPr lang="en-US" smtClean="0"/>
              <a:pPr/>
              <a:t>13</a:t>
            </a:fld>
            <a:endParaRPr lang="en-US" dirty="0"/>
          </a:p>
        </p:txBody>
      </p:sp>
    </p:spTree>
    <p:extLst>
      <p:ext uri="{BB962C8B-B14F-4D97-AF65-F5344CB8AC3E}">
        <p14:creationId xmlns:p14="http://schemas.microsoft.com/office/powerpoint/2010/main" val="2264198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effectLst/>
                <a:latin typeface="Times New Roman"/>
                <a:ea typeface="Calibri"/>
                <a:cs typeface="Times New Roman"/>
              </a:rPr>
              <a:t>Unreliable memories: We regularly reshape our memories to fit our objectives.</a:t>
            </a:r>
          </a:p>
          <a:p>
            <a:pPr marL="0" marR="0">
              <a:spcBef>
                <a:spcPts val="0"/>
              </a:spcBef>
              <a:spcAft>
                <a:spcPts val="0"/>
              </a:spcAft>
            </a:pPr>
            <a:endParaRPr lang="en-US" sz="1200" dirty="0" smtClean="0">
              <a:effectLst/>
              <a:latin typeface="Times New Roman"/>
              <a:ea typeface="Calibri"/>
              <a:cs typeface="Times New Roman"/>
            </a:endParaRPr>
          </a:p>
          <a:p>
            <a:r>
              <a:rPr lang="en-US" i="1" dirty="0" smtClean="0"/>
              <a:t>Daniel Gardner: “Most people think memory is like a camera that captures images and stores them for future retrieval. [But the truth is that] memories routinely fade, vanish, or transform—sometimes dramatically. The mind can even fabricate memories.”  (pp. 52-3)</a:t>
            </a:r>
          </a:p>
          <a:p>
            <a:endParaRPr lang="en-US" dirty="0" smtClean="0"/>
          </a:p>
          <a:p>
            <a:r>
              <a:rPr lang="en-US" dirty="0" smtClean="0"/>
              <a:t>We protest: Not me! I’m objective! (naïve realism)</a:t>
            </a:r>
          </a:p>
          <a:p>
            <a:endParaRPr lang="en-US" dirty="0" smtClean="0"/>
          </a:p>
          <a:p>
            <a:r>
              <a:rPr lang="en-US" dirty="0" smtClean="0"/>
              <a:t>We systematically shape memories in order to support the narrative we favor.</a:t>
            </a:r>
          </a:p>
          <a:p>
            <a:endParaRPr lang="en-US" dirty="0" smtClean="0"/>
          </a:p>
          <a:p>
            <a:r>
              <a:rPr lang="en-US" i="1" dirty="0" smtClean="0"/>
              <a:t>Tavris &amp; Aronson: “Between the conscious lie to fool others and unconscious self justification to fool ourselves lies a fascinating gray area, patrolled by that unreliable, self-serving historian—memory.  Memories are often pruned and shaped by an ego-enhancing bias that blurs the edges of past events, softens culpability, and distorts what really happened.  . . . Over time, as the self-serving distortions of memory kick in and we forget or distort past events, we may come to believe our own lies, little by little.”  (p. 6)</a:t>
            </a:r>
          </a:p>
          <a:p>
            <a:endParaRPr lang="en-US" dirty="0" smtClean="0"/>
          </a:p>
          <a:p>
            <a:r>
              <a:rPr lang="en-US" baseline="0" dirty="0" smtClean="0"/>
              <a:t>We actively create the image and supporting narrative of a great spouse/child/co-worker or a villainous one. We </a:t>
            </a:r>
            <a:r>
              <a:rPr lang="en-US" baseline="0" dirty="0" err="1" smtClean="0"/>
              <a:t>PhotoShop</a:t>
            </a:r>
            <a:r>
              <a:rPr lang="en-US" baseline="0" dirty="0" smtClean="0"/>
              <a:t> our memories.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131D6BC-726B-4B9C-9EDD-61A98FC12577}" type="slidenum">
              <a:rPr lang="en-US" smtClean="0"/>
              <a:pPr/>
              <a:t>14</a:t>
            </a:fld>
            <a:endParaRPr lang="en-US" dirty="0"/>
          </a:p>
        </p:txBody>
      </p:sp>
    </p:spTree>
    <p:extLst>
      <p:ext uri="{BB962C8B-B14F-4D97-AF65-F5344CB8AC3E}">
        <p14:creationId xmlns:p14="http://schemas.microsoft.com/office/powerpoint/2010/main" val="1574422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effectLst/>
                <a:latin typeface="Times New Roman"/>
                <a:ea typeface="Calibri"/>
                <a:cs typeface="Times New Roman"/>
              </a:rPr>
              <a:t>Negativity bias: We tend to be overwhelmed by bad things and forget good things.</a:t>
            </a:r>
          </a:p>
          <a:p>
            <a:pPr marL="0" marR="0">
              <a:spcBef>
                <a:spcPts val="0"/>
              </a:spcBef>
              <a:spcAft>
                <a:spcPts val="0"/>
              </a:spcAft>
            </a:pPr>
            <a:endParaRPr lang="en-US" sz="1200" dirty="0" smtClean="0">
              <a:effectLst/>
              <a:latin typeface="Times New Roman"/>
              <a:ea typeface="Calibri"/>
              <a:cs typeface="Times New Roman"/>
            </a:endParaRPr>
          </a:p>
          <a:p>
            <a:r>
              <a:rPr lang="en-US" dirty="0" smtClean="0"/>
              <a:t>If you have a minor auto accident—a fender bender—on the way to a party, how will that affect your evening? What will you remember about that day?</a:t>
            </a:r>
          </a:p>
          <a:p>
            <a:r>
              <a:rPr lang="en-US" dirty="0" smtClean="0"/>
              <a:t>Bad</a:t>
            </a:r>
            <a:r>
              <a:rPr lang="en-US" baseline="0" dirty="0" smtClean="0"/>
              <a:t> experiences and feelings take up a disproportionate place in our minds and hearts.</a:t>
            </a:r>
          </a:p>
          <a:p>
            <a:endParaRPr lang="en-US" baseline="0" dirty="0" smtClean="0"/>
          </a:p>
          <a:p>
            <a:r>
              <a:rPr lang="en-US" baseline="0" dirty="0" smtClean="0"/>
              <a:t>For people who are especially sensitive or who have lots of bad experiences early in life, the effect on future feelings of safety is clear.</a:t>
            </a:r>
          </a:p>
          <a:p>
            <a:endParaRPr lang="en-US" baseline="0" dirty="0" smtClean="0"/>
          </a:p>
          <a:p>
            <a:r>
              <a:rPr lang="en-US" i="1" baseline="0" dirty="0" smtClean="0"/>
              <a:t>For example, have you ever gotten sick after eating a particular food or at a particular restaurant and decided never to eat that food again or go back to that restaurant again?</a:t>
            </a:r>
          </a:p>
          <a:p>
            <a:endParaRPr lang="en-US" baseline="0" dirty="0" smtClean="0"/>
          </a:p>
          <a:p>
            <a:r>
              <a:rPr lang="en-US" baseline="0" dirty="0" smtClean="0"/>
              <a:t>Good news: Just as we can be trained to fear or avoid certain things/people, we can be untrained. Phobias can be </a:t>
            </a:r>
            <a:r>
              <a:rPr lang="en-US" baseline="0" dirty="0" err="1" smtClean="0"/>
              <a:t>unprogrammed</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1131D6BC-726B-4B9C-9EDD-61A98FC12577}" type="slidenum">
              <a:rPr lang="en-US" smtClean="0"/>
              <a:pPr/>
              <a:t>15</a:t>
            </a:fld>
            <a:endParaRPr lang="en-US" dirty="0"/>
          </a:p>
        </p:txBody>
      </p:sp>
    </p:spTree>
    <p:extLst>
      <p:ext uri="{BB962C8B-B14F-4D97-AF65-F5344CB8AC3E}">
        <p14:creationId xmlns:p14="http://schemas.microsoft.com/office/powerpoint/2010/main" val="2039479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[p.4]</a:t>
            </a:r>
          </a:p>
          <a:p>
            <a:endParaRPr lang="en-US" dirty="0" smtClean="0"/>
          </a:p>
          <a:p>
            <a:r>
              <a:rPr lang="en-US" dirty="0" smtClean="0"/>
              <a:t>A story of a couple—two good and hard-working people—illustrates the problem of bias. Occasionally the husband got irritated and complained about his wife’s faults. Finally she got tired of being criticized and declared, "You know, you have faults, too!"  The husband replied, "Yes.  But they don't bother me like yours do!"</a:t>
            </a:r>
            <a:endParaRPr lang="en-US" dirty="0"/>
          </a:p>
        </p:txBody>
      </p:sp>
      <p:sp>
        <p:nvSpPr>
          <p:cNvPr id="4" name="Slide Number Placeholder 3"/>
          <p:cNvSpPr>
            <a:spLocks noGrp="1"/>
          </p:cNvSpPr>
          <p:nvPr>
            <p:ph type="sldNum" sz="quarter" idx="10"/>
          </p:nvPr>
        </p:nvSpPr>
        <p:spPr/>
        <p:txBody>
          <a:bodyPr/>
          <a:lstStyle/>
          <a:p>
            <a:fld id="{1131D6BC-726B-4B9C-9EDD-61A98FC12577}" type="slidenum">
              <a:rPr lang="en-US" smtClean="0"/>
              <a:pPr/>
              <a:t>16</a:t>
            </a:fld>
            <a:endParaRPr lang="en-US" dirty="0"/>
          </a:p>
        </p:txBody>
      </p:sp>
    </p:spTree>
    <p:extLst>
      <p:ext uri="{BB962C8B-B14F-4D97-AF65-F5344CB8AC3E}">
        <p14:creationId xmlns:p14="http://schemas.microsoft.com/office/powerpoint/2010/main" val="3767238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effectLst/>
                <a:latin typeface="Times New Roman"/>
                <a:ea typeface="Calibri"/>
                <a:cs typeface="Times New Roman"/>
              </a:rPr>
              <a:t>The soundtracks of our lives (Dueling</a:t>
            </a:r>
            <a:r>
              <a:rPr lang="en-US" sz="1200" baseline="0" dirty="0" smtClean="0">
                <a:effectLst/>
                <a:latin typeface="Times New Roman"/>
                <a:ea typeface="Calibri"/>
                <a:cs typeface="Times New Roman"/>
              </a:rPr>
              <a:t> soundtracks)</a:t>
            </a:r>
            <a:endParaRPr lang="en-US" sz="1200" dirty="0" smtClean="0">
              <a:effectLst/>
              <a:latin typeface="Times New Roman"/>
              <a:ea typeface="Calibri"/>
              <a:cs typeface="Times New Roman"/>
            </a:endParaRPr>
          </a:p>
          <a:p>
            <a:pPr marL="0" marR="0">
              <a:spcBef>
                <a:spcPts val="0"/>
              </a:spcBef>
              <a:spcAft>
                <a:spcPts val="0"/>
              </a:spcAft>
            </a:pPr>
            <a:endParaRPr lang="en-US" sz="1200" dirty="0" smtClean="0">
              <a:effectLst/>
              <a:latin typeface="Times New Roman"/>
              <a:ea typeface="Calibri"/>
              <a:cs typeface="Times New Roman"/>
            </a:endParaRPr>
          </a:p>
          <a:p>
            <a:r>
              <a:rPr lang="en-US" dirty="0" smtClean="0"/>
              <a:t>We all have our own music playing so loudly that it is hard for us to hear anyone else’s music! Our lives our poorer when we do not listen to other people’s music.</a:t>
            </a:r>
          </a:p>
          <a:p>
            <a:endParaRPr lang="en-US" dirty="0" smtClean="0"/>
          </a:p>
          <a:p>
            <a:r>
              <a:rPr lang="en-US" dirty="0" smtClean="0"/>
              <a:t>How</a:t>
            </a:r>
            <a:r>
              <a:rPr lang="en-US" baseline="0" dirty="0" smtClean="0"/>
              <a:t> do we pause our music so we can hear others’ music?</a:t>
            </a:r>
            <a:endParaRPr lang="en-US" dirty="0"/>
          </a:p>
        </p:txBody>
      </p:sp>
      <p:sp>
        <p:nvSpPr>
          <p:cNvPr id="4" name="Slide Number Placeholder 3"/>
          <p:cNvSpPr>
            <a:spLocks noGrp="1"/>
          </p:cNvSpPr>
          <p:nvPr>
            <p:ph type="sldNum" sz="quarter" idx="10"/>
          </p:nvPr>
        </p:nvSpPr>
        <p:spPr/>
        <p:txBody>
          <a:bodyPr/>
          <a:lstStyle/>
          <a:p>
            <a:fld id="{1131D6BC-726B-4B9C-9EDD-61A98FC12577}" type="slidenum">
              <a:rPr lang="en-US" smtClean="0"/>
              <a:pPr/>
              <a:t>17</a:t>
            </a:fld>
            <a:endParaRPr lang="en-US" dirty="0"/>
          </a:p>
        </p:txBody>
      </p:sp>
    </p:spTree>
    <p:extLst>
      <p:ext uri="{BB962C8B-B14F-4D97-AF65-F5344CB8AC3E}">
        <p14:creationId xmlns:p14="http://schemas.microsoft.com/office/powerpoint/2010/main" val="2498043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effectLst/>
                <a:latin typeface="Times New Roman"/>
                <a:ea typeface="Calibri"/>
                <a:cs typeface="Times New Roman"/>
              </a:rPr>
              <a:t>We process our perceptions through our own life stories</a:t>
            </a:r>
          </a:p>
          <a:p>
            <a:pPr marL="0" marR="0">
              <a:spcBef>
                <a:spcPts val="0"/>
              </a:spcBef>
              <a:spcAft>
                <a:spcPts val="0"/>
              </a:spcAft>
            </a:pPr>
            <a:endParaRPr lang="en-US" sz="1200" dirty="0" smtClean="0">
              <a:effectLst/>
              <a:latin typeface="Times New Roman"/>
              <a:ea typeface="Calibri"/>
              <a:cs typeface="Times New Roman"/>
            </a:endParaRPr>
          </a:p>
          <a:p>
            <a:pPr marL="0" marR="0">
              <a:spcBef>
                <a:spcPts val="0"/>
              </a:spcBef>
              <a:spcAft>
                <a:spcPts val="0"/>
              </a:spcAft>
            </a:pPr>
            <a:r>
              <a:rPr lang="en-US" sz="1200" i="1" dirty="0" smtClean="0">
                <a:effectLst/>
                <a:latin typeface="Times New Roman"/>
                <a:ea typeface="Calibri"/>
                <a:cs typeface="Times New Roman"/>
              </a:rPr>
              <a:t>Les </a:t>
            </a:r>
            <a:r>
              <a:rPr lang="en-US" sz="1200" i="1" dirty="0" err="1" smtClean="0">
                <a:effectLst/>
                <a:latin typeface="Times New Roman"/>
                <a:ea typeface="Calibri"/>
                <a:cs typeface="Times New Roman"/>
              </a:rPr>
              <a:t>Mis</a:t>
            </a:r>
            <a:r>
              <a:rPr lang="en-US" sz="1200" i="1" dirty="0" smtClean="0">
                <a:effectLst/>
                <a:latin typeface="Times New Roman"/>
                <a:ea typeface="Calibri"/>
                <a:cs typeface="Times New Roman"/>
              </a:rPr>
              <a:t> example – Given Jean </a:t>
            </a:r>
            <a:r>
              <a:rPr lang="en-US" sz="1200" i="1" dirty="0" err="1" smtClean="0">
                <a:effectLst/>
                <a:latin typeface="Times New Roman"/>
                <a:ea typeface="Calibri"/>
                <a:cs typeface="Times New Roman"/>
              </a:rPr>
              <a:t>Valjean’s</a:t>
            </a:r>
            <a:r>
              <a:rPr lang="en-US" sz="1200" i="1" dirty="0" smtClean="0">
                <a:effectLst/>
                <a:latin typeface="Times New Roman"/>
                <a:ea typeface="Calibri"/>
                <a:cs typeface="Times New Roman"/>
              </a:rPr>
              <a:t> experience of being imprisoned for 19 years for stealing a loaf of bread to feed his family, he did not initially understand how the priest could extend compassion to him when he was caught stealing the priest’s silver.</a:t>
            </a:r>
          </a:p>
          <a:p>
            <a:pPr marL="0" marR="0">
              <a:spcBef>
                <a:spcPts val="0"/>
              </a:spcBef>
              <a:spcAft>
                <a:spcPts val="0"/>
              </a:spcAft>
            </a:pPr>
            <a:r>
              <a:rPr lang="en-US" sz="1200" i="1" dirty="0" smtClean="0">
                <a:effectLst/>
                <a:latin typeface="Times New Roman"/>
                <a:ea typeface="Calibri"/>
                <a:cs typeface="Times New Roman"/>
              </a:rPr>
              <a:t>Also, </a:t>
            </a:r>
            <a:r>
              <a:rPr lang="en-US" sz="1200" i="1" dirty="0" err="1" smtClean="0">
                <a:effectLst/>
                <a:latin typeface="Times New Roman"/>
                <a:ea typeface="Calibri"/>
                <a:cs typeface="Times New Roman"/>
              </a:rPr>
              <a:t>Javert</a:t>
            </a:r>
            <a:r>
              <a:rPr lang="en-US" sz="1200" i="1" dirty="0" smtClean="0">
                <a:effectLst/>
                <a:latin typeface="Times New Roman"/>
                <a:ea typeface="Calibri"/>
                <a:cs typeface="Times New Roman"/>
              </a:rPr>
              <a:t> (the policeman who relentlessly pursued Jean </a:t>
            </a:r>
            <a:r>
              <a:rPr lang="en-US" sz="1200" i="1" dirty="0" err="1" smtClean="0">
                <a:effectLst/>
                <a:latin typeface="Times New Roman"/>
                <a:ea typeface="Calibri"/>
                <a:cs typeface="Times New Roman"/>
              </a:rPr>
              <a:t>Valjean</a:t>
            </a:r>
            <a:r>
              <a:rPr lang="en-US" sz="1200" i="1" dirty="0" smtClean="0">
                <a:effectLst/>
                <a:latin typeface="Times New Roman"/>
                <a:ea typeface="Calibri"/>
                <a:cs typeface="Times New Roman"/>
              </a:rPr>
              <a:t> and</a:t>
            </a:r>
            <a:r>
              <a:rPr lang="en-US" sz="1200" i="1" baseline="0" dirty="0" smtClean="0">
                <a:effectLst/>
                <a:latin typeface="Times New Roman"/>
                <a:ea typeface="Calibri"/>
                <a:cs typeface="Times New Roman"/>
              </a:rPr>
              <a:t> was cruel to him</a:t>
            </a:r>
            <a:r>
              <a:rPr lang="en-US" sz="1200" i="1" dirty="0" smtClean="0">
                <a:effectLst/>
                <a:latin typeface="Times New Roman"/>
                <a:ea typeface="Calibri"/>
                <a:cs typeface="Times New Roman"/>
              </a:rPr>
              <a:t>)</a:t>
            </a:r>
            <a:r>
              <a:rPr lang="en-US" sz="1200" i="1" baseline="0" dirty="0" smtClean="0">
                <a:effectLst/>
                <a:latin typeface="Times New Roman"/>
                <a:ea typeface="Calibri"/>
                <a:cs typeface="Times New Roman"/>
              </a:rPr>
              <a:t> </a:t>
            </a:r>
            <a:r>
              <a:rPr lang="en-US" sz="1200" i="1" dirty="0" smtClean="0">
                <a:effectLst/>
                <a:latin typeface="Times New Roman"/>
                <a:ea typeface="Calibri"/>
                <a:cs typeface="Times New Roman"/>
              </a:rPr>
              <a:t>did not understand how Jean</a:t>
            </a:r>
            <a:r>
              <a:rPr lang="en-US" sz="1200" i="1" baseline="0" dirty="0" smtClean="0">
                <a:effectLst/>
                <a:latin typeface="Times New Roman"/>
                <a:ea typeface="Calibri"/>
                <a:cs typeface="Times New Roman"/>
              </a:rPr>
              <a:t> </a:t>
            </a:r>
            <a:r>
              <a:rPr lang="en-US" sz="1200" i="1" baseline="0" dirty="0" err="1" smtClean="0">
                <a:effectLst/>
                <a:latin typeface="Times New Roman"/>
                <a:ea typeface="Calibri"/>
                <a:cs typeface="Times New Roman"/>
              </a:rPr>
              <a:t>Valjean</a:t>
            </a:r>
            <a:r>
              <a:rPr lang="en-US" sz="1200" i="1" baseline="0" dirty="0" smtClean="0">
                <a:effectLst/>
                <a:latin typeface="Times New Roman"/>
                <a:ea typeface="Calibri"/>
                <a:cs typeface="Times New Roman"/>
              </a:rPr>
              <a:t> could spare his life, and show him compassion, when </a:t>
            </a:r>
            <a:r>
              <a:rPr lang="en-US" sz="1200" i="1" dirty="0" smtClean="0">
                <a:effectLst/>
                <a:latin typeface="Times New Roman"/>
                <a:ea typeface="Calibri"/>
                <a:cs typeface="Times New Roman"/>
              </a:rPr>
              <a:t>Jean</a:t>
            </a:r>
            <a:r>
              <a:rPr lang="en-US" sz="1200" i="1" baseline="0" dirty="0" smtClean="0">
                <a:effectLst/>
                <a:latin typeface="Times New Roman"/>
                <a:ea typeface="Calibri"/>
                <a:cs typeface="Times New Roman"/>
              </a:rPr>
              <a:t> </a:t>
            </a:r>
            <a:r>
              <a:rPr lang="en-US" sz="1200" i="1" baseline="0" dirty="0" err="1" smtClean="0">
                <a:effectLst/>
                <a:latin typeface="Times New Roman"/>
                <a:ea typeface="Calibri"/>
                <a:cs typeface="Times New Roman"/>
              </a:rPr>
              <a:t>Valjean</a:t>
            </a:r>
            <a:r>
              <a:rPr lang="en-US" sz="1200" i="1" baseline="0" dirty="0" smtClean="0">
                <a:effectLst/>
                <a:latin typeface="Times New Roman"/>
                <a:ea typeface="Calibri"/>
                <a:cs typeface="Times New Roman"/>
              </a:rPr>
              <a:t> had the opportunity to kill him.</a:t>
            </a:r>
          </a:p>
          <a:p>
            <a:pPr marL="0" marR="0">
              <a:spcBef>
                <a:spcPts val="0"/>
              </a:spcBef>
              <a:spcAft>
                <a:spcPts val="0"/>
              </a:spcAft>
            </a:pPr>
            <a:endParaRPr lang="en-US" sz="1200" baseline="0" dirty="0" smtClean="0">
              <a:effectLst/>
              <a:latin typeface="Times New Roman"/>
              <a:ea typeface="Calibri"/>
              <a:cs typeface="Times New Roman"/>
            </a:endParaRPr>
          </a:p>
          <a:p>
            <a:pPr marL="0" marR="0">
              <a:spcBef>
                <a:spcPts val="0"/>
              </a:spcBef>
              <a:spcAft>
                <a:spcPts val="0"/>
              </a:spcAft>
            </a:pPr>
            <a:r>
              <a:rPr lang="en-US" sz="1200" i="1" baseline="0" dirty="0" smtClean="0">
                <a:effectLst/>
                <a:latin typeface="Times New Roman"/>
                <a:ea typeface="Calibri"/>
                <a:cs typeface="Times New Roman"/>
              </a:rPr>
              <a:t>Another example: It’s a Wonderful Life – George Bailey thought his life was not worth much until he was able to see how the lives of people he cared about turned out without him. It would be nice if we could all have an “It’s a Wonderful Life” type experience. It would help us to see things differently – through the lens of other people’s life stories.</a:t>
            </a:r>
            <a:endParaRPr lang="en-US" sz="1200" i="1" dirty="0" smtClean="0">
              <a:effectLst/>
              <a:latin typeface="Times New Roman"/>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1131D6BC-726B-4B9C-9EDD-61A98FC12577}" type="slidenum">
              <a:rPr lang="en-US" smtClean="0"/>
              <a:pPr/>
              <a:t>18</a:t>
            </a:fld>
            <a:endParaRPr lang="en-US" dirty="0"/>
          </a:p>
        </p:txBody>
      </p:sp>
    </p:spTree>
    <p:extLst>
      <p:ext uri="{BB962C8B-B14F-4D97-AF65-F5344CB8AC3E}">
        <p14:creationId xmlns:p14="http://schemas.microsoft.com/office/powerpoint/2010/main" val="31121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effectLst/>
                <a:latin typeface="Times New Roman"/>
                <a:ea typeface="Calibri"/>
                <a:cs typeface="Times New Roman"/>
              </a:rPr>
              <a:t>The solution to bias goes beyond knowledge and skills: Getting our hearts right</a:t>
            </a:r>
          </a:p>
          <a:p>
            <a:pPr marL="0" marR="0">
              <a:spcBef>
                <a:spcPts val="0"/>
              </a:spcBef>
              <a:spcAft>
                <a:spcPts val="0"/>
              </a:spcAft>
            </a:pPr>
            <a:endParaRPr lang="en-US" sz="1200" dirty="0" smtClean="0">
              <a:effectLst/>
              <a:latin typeface="Times New Roman"/>
              <a:ea typeface="Calibri"/>
              <a:cs typeface="Times New Roman"/>
            </a:endParaRPr>
          </a:p>
          <a:p>
            <a:pPr marL="0" marR="0">
              <a:spcBef>
                <a:spcPts val="0"/>
              </a:spcBef>
              <a:spcAft>
                <a:spcPts val="0"/>
              </a:spcAft>
            </a:pPr>
            <a:r>
              <a:rPr lang="en-US" sz="1200" i="1" dirty="0" smtClean="0">
                <a:effectLst/>
                <a:latin typeface="Times New Roman"/>
                <a:ea typeface="Calibri"/>
                <a:cs typeface="Times New Roman"/>
              </a:rPr>
              <a:t>Steven Covey tells the story (1997, p. 205) of his wife, Sandra’s, irrational attachment to Frigidaire appliances. They were discussing purchasing a new appliance and she insisted upon a Frigidaire even though he felt another model would better meet their needs. She seemed unwilling to consider his reasons for wanting to buy another brand. This unwillingness to acknowledge his preferences began to frustrate him. Finally they were able to spend some peaceful time together and his wife opened up about her feelings. As a young girl, Sandra’s father operated an appliance store. During a time when the store experienced great economic difficulties, Frigidaire was the only company willing to finance her father’s inventory which enabled him to stay in business. Since Frigidaire had been loyal to her family and saved their business, she felt a strong desire to be loyal to that brand. Understanding the feelings behind her position allowed her husband to replace his sense of frustration with empathy. He could finally see that her attachment to Frigidaire was not irrational or intended as disrespectful towards his preferences. He could accept her loyalty to that brand. </a:t>
            </a:r>
            <a:r>
              <a:rPr lang="en-US" sz="1200" i="1" baseline="0" dirty="0" smtClean="0">
                <a:effectLst/>
                <a:latin typeface="Times New Roman"/>
                <a:ea typeface="Calibri"/>
                <a:cs typeface="Times New Roman"/>
              </a:rPr>
              <a:t> (The 7 Habits of Highly Effective People)</a:t>
            </a:r>
            <a:r>
              <a:rPr lang="en-US" sz="1200" i="1" dirty="0" smtClean="0">
                <a:effectLst/>
                <a:latin typeface="Times New Roman"/>
                <a:ea typeface="Calibri"/>
                <a:cs typeface="Times New Roman"/>
              </a:rPr>
              <a:t> </a:t>
            </a:r>
          </a:p>
          <a:p>
            <a:pPr marL="0" marR="0">
              <a:spcBef>
                <a:spcPts val="0"/>
              </a:spcBef>
              <a:spcAft>
                <a:spcPts val="0"/>
              </a:spcAft>
            </a:pPr>
            <a:endParaRPr lang="en-US" sz="1200" dirty="0" smtClean="0">
              <a:effectLst/>
              <a:latin typeface="Times New Roman"/>
              <a:ea typeface="Calibri"/>
              <a:cs typeface="Times New Roman"/>
            </a:endParaRPr>
          </a:p>
          <a:p>
            <a:pPr marL="0" marR="0">
              <a:spcBef>
                <a:spcPts val="0"/>
              </a:spcBef>
              <a:spcAft>
                <a:spcPts val="0"/>
              </a:spcAft>
            </a:pPr>
            <a:r>
              <a:rPr lang="en-US" sz="1200" dirty="0" smtClean="0">
                <a:effectLst/>
                <a:latin typeface="Times New Roman"/>
                <a:ea typeface="Calibri"/>
                <a:cs typeface="Times New Roman"/>
              </a:rPr>
              <a:t>Let’s talk about the three keys to getting our hearts right.</a:t>
            </a:r>
          </a:p>
          <a:p>
            <a:endParaRPr lang="en-US" dirty="0"/>
          </a:p>
        </p:txBody>
      </p:sp>
      <p:sp>
        <p:nvSpPr>
          <p:cNvPr id="4" name="Slide Number Placeholder 3"/>
          <p:cNvSpPr>
            <a:spLocks noGrp="1"/>
          </p:cNvSpPr>
          <p:nvPr>
            <p:ph type="sldNum" sz="quarter" idx="10"/>
          </p:nvPr>
        </p:nvSpPr>
        <p:spPr/>
        <p:txBody>
          <a:bodyPr/>
          <a:lstStyle/>
          <a:p>
            <a:fld id="{1131D6BC-726B-4B9C-9EDD-61A98FC12577}" type="slidenum">
              <a:rPr lang="en-US" smtClean="0"/>
              <a:pPr/>
              <a:t>19</a:t>
            </a:fld>
            <a:endParaRPr lang="en-US" dirty="0"/>
          </a:p>
        </p:txBody>
      </p:sp>
    </p:spTree>
    <p:extLst>
      <p:ext uri="{BB962C8B-B14F-4D97-AF65-F5344CB8AC3E}">
        <p14:creationId xmlns:p14="http://schemas.microsoft.com/office/powerpoint/2010/main" val="4085586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[p.1]</a:t>
            </a:r>
          </a:p>
          <a:p>
            <a:r>
              <a:rPr lang="en-US" dirty="0" smtClean="0"/>
              <a:t>Conflict is a universal human problem.</a:t>
            </a:r>
            <a:endParaRPr lang="en-US" baseline="0" dirty="0" smtClean="0"/>
          </a:p>
          <a:p>
            <a:r>
              <a:rPr lang="en-US" baseline="0" dirty="0" smtClean="0"/>
              <a:t>Conflict is also necessary for growth.</a:t>
            </a:r>
            <a:endParaRPr lang="en-US" dirty="0" smtClean="0"/>
          </a:p>
          <a:p>
            <a:endParaRPr lang="en-US" dirty="0" smtClean="0"/>
          </a:p>
          <a:p>
            <a:r>
              <a:rPr lang="en-US" dirty="0" smtClean="0"/>
              <a:t>Every story has conflict at its core. Can you think of any story where conflict is not at the core? Cain and Abel, Moses and Pharaoh, Liz Taylor and husbands, Lindsay Lohan and everyone in the world, Hatfield’s and McCoy’s, and</a:t>
            </a:r>
            <a:r>
              <a:rPr lang="en-US" baseline="0" dirty="0" smtClean="0"/>
              <a:t> continuing feuds in almost every family.</a:t>
            </a:r>
            <a:endParaRPr lang="en-US" dirty="0" smtClean="0"/>
          </a:p>
          <a:p>
            <a:endParaRPr lang="en-US" dirty="0" smtClean="0"/>
          </a:p>
          <a:p>
            <a:r>
              <a:rPr lang="en-US" dirty="0" smtClean="0"/>
              <a:t>For example, just this morning in the bathroom, did you have any conflict with your roommate</a:t>
            </a:r>
            <a:r>
              <a:rPr lang="en-US" baseline="0" dirty="0" smtClean="0"/>
              <a:t> </a:t>
            </a:r>
            <a:r>
              <a:rPr lang="en-US" dirty="0" smtClean="0"/>
              <a:t>as you got ready? </a:t>
            </a:r>
          </a:p>
          <a:p>
            <a:r>
              <a:rPr lang="en-US" dirty="0" smtClean="0"/>
              <a:t>Did you feel annoyed with a</a:t>
            </a:r>
            <a:r>
              <a:rPr lang="en-US" baseline="0" dirty="0" smtClean="0"/>
              <a:t> family member?</a:t>
            </a:r>
          </a:p>
          <a:p>
            <a:r>
              <a:rPr lang="en-US" baseline="0" dirty="0" smtClean="0"/>
              <a:t>Did you get upset with another driver in traffic?</a:t>
            </a:r>
            <a:endParaRPr lang="en-US" dirty="0" smtClean="0"/>
          </a:p>
          <a:p>
            <a:endParaRPr lang="en-US" dirty="0"/>
          </a:p>
        </p:txBody>
      </p:sp>
      <p:sp>
        <p:nvSpPr>
          <p:cNvPr id="4" name="Slide Number Placeholder 3"/>
          <p:cNvSpPr>
            <a:spLocks noGrp="1"/>
          </p:cNvSpPr>
          <p:nvPr>
            <p:ph type="sldNum" sz="quarter" idx="10"/>
          </p:nvPr>
        </p:nvSpPr>
        <p:spPr/>
        <p:txBody>
          <a:bodyPr/>
          <a:lstStyle/>
          <a:p>
            <a:fld id="{1131D6BC-726B-4B9C-9EDD-61A98FC12577}" type="slidenum">
              <a:rPr lang="en-US" smtClean="0"/>
              <a:pPr/>
              <a:t>2</a:t>
            </a:fld>
            <a:endParaRPr lang="en-US" dirty="0"/>
          </a:p>
        </p:txBody>
      </p:sp>
    </p:spTree>
    <p:extLst>
      <p:ext uri="{BB962C8B-B14F-4D97-AF65-F5344CB8AC3E}">
        <p14:creationId xmlns:p14="http://schemas.microsoft.com/office/powerpoint/2010/main" val="4207857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a:ea typeface="Calibri"/>
                <a:cs typeface="Times New Roman"/>
              </a:rPr>
              <a:t>[p.4]</a:t>
            </a:r>
          </a:p>
          <a:p>
            <a:pPr marL="0" marR="0">
              <a:spcBef>
                <a:spcPts val="0"/>
              </a:spcBef>
              <a:spcAft>
                <a:spcPts val="0"/>
              </a:spcAft>
            </a:pPr>
            <a:r>
              <a:rPr lang="en-US" sz="1200" dirty="0" smtClean="0">
                <a:effectLst/>
                <a:latin typeface="Times New Roman"/>
                <a:ea typeface="Calibri"/>
                <a:cs typeface="Times New Roman"/>
              </a:rPr>
              <a:t>Key 1: Humility opens our hearts. </a:t>
            </a:r>
          </a:p>
          <a:p>
            <a:pPr marL="0" marR="0">
              <a:spcBef>
                <a:spcPts val="0"/>
              </a:spcBef>
              <a:spcAft>
                <a:spcPts val="0"/>
              </a:spcAft>
            </a:pPr>
            <a:endParaRPr lang="en-US" sz="1200" dirty="0" smtClean="0">
              <a:effectLst/>
              <a:latin typeface="Times New Roman"/>
              <a:ea typeface="Calibri"/>
              <a:cs typeface="Times New Roman"/>
            </a:endParaRPr>
          </a:p>
          <a:p>
            <a:r>
              <a:rPr lang="en-US" i="1" dirty="0" smtClean="0"/>
              <a:t>Covey on subway</a:t>
            </a:r>
            <a:r>
              <a:rPr lang="en-US" i="1" baseline="0" dirty="0" smtClean="0"/>
              <a:t> story – Sunday morning on NYC subway. It was quiet and there were few riders. Man gets on with young children who are loud and disruptive. Covey’s irritation and anger grow towards the father who does nothing to control his kids. Covey approaches father and tells him how disruptive his kids are being. Father apologizes and says, “I’m sorry. We just came from the hospital where there mother passed away. I guess we don’t quite know how to handle it.” Instantly, Covey’s irritation disappears. He finds himself asking how he might be of help to this father and his children. The father’s story touched Covey and humbled him. It opened his heart.</a:t>
            </a:r>
          </a:p>
          <a:p>
            <a:endParaRPr lang="en-US" dirty="0" smtClean="0"/>
          </a:p>
          <a:p>
            <a:r>
              <a:rPr lang="en-US" i="1" dirty="0" smtClean="0"/>
              <a:t>Abe Lincoln and Mary</a:t>
            </a:r>
            <a:r>
              <a:rPr lang="en-US" i="1" baseline="0" dirty="0" smtClean="0"/>
              <a:t> Todd Lincoln story – Lincoln was outside talking to a Congressman about the important political matters of the day when his wife, Mary Todd Lincoln, stormed out of the house, ruthlessly castigated Lincoln for something he had done, and then stormed back inside. Aghast that a wife would behave so outrageously in public, the Congressman looked to see Lincoln’s reaction. Lincoln was undisturbed by the incident and explained to the incredulous congressman that such outbursts made his wife feel so much better that he hardly wanted to put a stop to them. (Christensen &amp; Jacobson, p. 131)</a:t>
            </a:r>
          </a:p>
          <a:p>
            <a:endParaRPr lang="en-US" baseline="0" dirty="0" smtClean="0"/>
          </a:p>
          <a:p>
            <a:r>
              <a:rPr lang="en-US" baseline="0" dirty="0" smtClean="0"/>
              <a:t>Sometimes being knocked down by life helps us understand other people’s pain (i.e., We may think someone with a particular health problem is a whiner, until we experience that same problem ourselves. Then we begin to understand in a different way what they were going through.)</a:t>
            </a:r>
          </a:p>
          <a:p>
            <a:endParaRPr lang="en-US" baseline="0" dirty="0" smtClean="0"/>
          </a:p>
          <a:p>
            <a:r>
              <a:rPr lang="en-US" baseline="0" dirty="0" smtClean="0"/>
              <a:t>How do you react when someone attacks you?</a:t>
            </a:r>
            <a:r>
              <a:rPr lang="en-US" baseline="0" dirty="0"/>
              <a:t> </a:t>
            </a:r>
            <a:endParaRPr lang="en-US" baseline="0" dirty="0" smtClean="0"/>
          </a:p>
          <a:p>
            <a:r>
              <a:rPr lang="en-US" baseline="0" dirty="0" smtClean="0"/>
              <a:t>Usual response: “Look who’s talking! The village idiot!” vs.</a:t>
            </a:r>
          </a:p>
          <a:p>
            <a:r>
              <a:rPr lang="en-US" baseline="0" dirty="0" smtClean="0"/>
              <a:t>Humble response: “I’m sure you know things that I could learn from.”</a:t>
            </a:r>
          </a:p>
        </p:txBody>
      </p:sp>
      <p:sp>
        <p:nvSpPr>
          <p:cNvPr id="4" name="Slide Number Placeholder 3"/>
          <p:cNvSpPr>
            <a:spLocks noGrp="1"/>
          </p:cNvSpPr>
          <p:nvPr>
            <p:ph type="sldNum" sz="quarter" idx="10"/>
          </p:nvPr>
        </p:nvSpPr>
        <p:spPr/>
        <p:txBody>
          <a:bodyPr/>
          <a:lstStyle/>
          <a:p>
            <a:fld id="{1131D6BC-726B-4B9C-9EDD-61A98FC12577}" type="slidenum">
              <a:rPr lang="en-US" smtClean="0"/>
              <a:pPr/>
              <a:t>20</a:t>
            </a:fld>
            <a:endParaRPr lang="en-US" dirty="0"/>
          </a:p>
        </p:txBody>
      </p:sp>
    </p:spTree>
    <p:extLst>
      <p:ext uri="{BB962C8B-B14F-4D97-AF65-F5344CB8AC3E}">
        <p14:creationId xmlns:p14="http://schemas.microsoft.com/office/powerpoint/2010/main" val="1158235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a:ea typeface="Calibri"/>
                <a:cs typeface="Times New Roman"/>
              </a:rPr>
              <a:t>[p.5]</a:t>
            </a:r>
          </a:p>
          <a:p>
            <a:pPr marL="0" marR="0">
              <a:spcBef>
                <a:spcPts val="0"/>
              </a:spcBef>
              <a:spcAft>
                <a:spcPts val="0"/>
              </a:spcAft>
            </a:pPr>
            <a:r>
              <a:rPr lang="en-US" sz="1200" dirty="0" smtClean="0">
                <a:effectLst/>
                <a:latin typeface="Times New Roman"/>
                <a:ea typeface="Calibri"/>
                <a:cs typeface="Times New Roman"/>
              </a:rPr>
              <a:t>How to cultivate humility</a:t>
            </a:r>
          </a:p>
          <a:p>
            <a:pPr marL="0" marR="0">
              <a:spcBef>
                <a:spcPts val="0"/>
              </a:spcBef>
              <a:spcAft>
                <a:spcPts val="0"/>
              </a:spcAft>
            </a:pPr>
            <a:endParaRPr lang="en-US" sz="1200" dirty="0" smtClean="0">
              <a:effectLst/>
              <a:latin typeface="Times New Roman"/>
              <a:ea typeface="Calibri"/>
              <a:cs typeface="Times New Roman"/>
            </a:endParaRPr>
          </a:p>
          <a:p>
            <a:pPr marL="0" marR="0">
              <a:spcBef>
                <a:spcPts val="0"/>
              </a:spcBef>
              <a:spcAft>
                <a:spcPts val="0"/>
              </a:spcAft>
            </a:pPr>
            <a:r>
              <a:rPr lang="en-US" sz="1200" i="1" dirty="0" smtClean="0">
                <a:effectLst/>
                <a:latin typeface="Times New Roman"/>
                <a:ea typeface="Calibri"/>
                <a:cs typeface="Times New Roman"/>
              </a:rPr>
              <a:t>Story of the ducks</a:t>
            </a:r>
          </a:p>
          <a:p>
            <a:r>
              <a:rPr lang="en-US" i="1" dirty="0" smtClean="0"/>
              <a:t>Nancy and Wally were sitting by the side of a small lake feeding ducks. A little boy came along who was fascinated by the ducks. He ran toward them which made the ducks squawk and run. I turned to the boy threateningly: “Do not chase the ducks.” My wife nudged me. “Maybe he would like to feed them.” I immediately recognized my hard-heartedness. I asked the boy: “Would you like to feed the ducks?” He was delighted. So I taught him to stand quietly in front of me and throw the food to the ducks. The ducks gathered around us again and the boy was thrilled. Nancy’s comment helped me recognize my own bias. I had been so absorbed in my own needs that I had failed to see a little boy who just wanted to play with the ducks.</a:t>
            </a:r>
            <a:r>
              <a:rPr lang="en-US" i="1" baseline="0" dirty="0" smtClean="0"/>
              <a:t> </a:t>
            </a:r>
            <a:r>
              <a:rPr lang="en-US" i="1" dirty="0" smtClean="0"/>
              <a:t>The boy was not following my rules for living. I had the spirit of correction rather than humble helping.</a:t>
            </a:r>
            <a:endParaRPr lang="en-US" i="1" dirty="0"/>
          </a:p>
        </p:txBody>
      </p:sp>
      <p:sp>
        <p:nvSpPr>
          <p:cNvPr id="4" name="Slide Number Placeholder 3"/>
          <p:cNvSpPr>
            <a:spLocks noGrp="1"/>
          </p:cNvSpPr>
          <p:nvPr>
            <p:ph type="sldNum" sz="quarter" idx="10"/>
          </p:nvPr>
        </p:nvSpPr>
        <p:spPr/>
        <p:txBody>
          <a:bodyPr/>
          <a:lstStyle/>
          <a:p>
            <a:fld id="{1131D6BC-726B-4B9C-9EDD-61A98FC12577}" type="slidenum">
              <a:rPr lang="en-US" smtClean="0"/>
              <a:pPr/>
              <a:t>21</a:t>
            </a:fld>
            <a:endParaRPr lang="en-US" dirty="0"/>
          </a:p>
        </p:txBody>
      </p:sp>
    </p:spTree>
    <p:extLst>
      <p:ext uri="{BB962C8B-B14F-4D97-AF65-F5344CB8AC3E}">
        <p14:creationId xmlns:p14="http://schemas.microsoft.com/office/powerpoint/2010/main" val="3815347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effectLst/>
                <a:latin typeface="Times New Roman"/>
                <a:ea typeface="Calibri"/>
                <a:cs typeface="Times New Roman"/>
              </a:rPr>
              <a:t>How can you activate humility in your life and relationships? Your answers? What do you think? (No wrong answers)</a:t>
            </a:r>
          </a:p>
          <a:p>
            <a:pPr marL="0" marR="0">
              <a:spcBef>
                <a:spcPts val="0"/>
              </a:spcBef>
              <a:spcAft>
                <a:spcPts val="0"/>
              </a:spcAft>
            </a:pPr>
            <a:endParaRPr lang="en-US" sz="1200" dirty="0" smtClean="0">
              <a:effectLst/>
              <a:latin typeface="Times New Roman"/>
              <a:ea typeface="Calibri"/>
              <a:cs typeface="Times New Roman"/>
            </a:endParaRPr>
          </a:p>
          <a:p>
            <a:pPr marL="0" marR="0">
              <a:spcBef>
                <a:spcPts val="0"/>
              </a:spcBef>
              <a:spcAft>
                <a:spcPts val="0"/>
              </a:spcAft>
            </a:pPr>
            <a:r>
              <a:rPr lang="en-US" sz="1200" dirty="0" smtClean="0">
                <a:effectLst/>
                <a:latin typeface="Times New Roman"/>
                <a:ea typeface="Calibri"/>
                <a:cs typeface="Times New Roman"/>
              </a:rPr>
              <a:t>Discussion</a:t>
            </a:r>
          </a:p>
          <a:p>
            <a:pPr marL="0" marR="0">
              <a:spcBef>
                <a:spcPts val="0"/>
              </a:spcBef>
              <a:spcAft>
                <a:spcPts val="0"/>
              </a:spcAft>
            </a:pPr>
            <a:endParaRPr lang="en-US" sz="1200" dirty="0" smtClean="0">
              <a:effectLst/>
              <a:latin typeface="Times New Roman"/>
              <a:ea typeface="Calibri"/>
              <a:cs typeface="Times New Roman"/>
            </a:endParaRPr>
          </a:p>
          <a:p>
            <a:pPr marL="0" marR="0">
              <a:spcBef>
                <a:spcPts val="0"/>
              </a:spcBef>
              <a:spcAft>
                <a:spcPts val="0"/>
              </a:spcAft>
            </a:pPr>
            <a:r>
              <a:rPr lang="en-US" sz="1200" dirty="0" smtClean="0">
                <a:effectLst/>
                <a:latin typeface="Times New Roman"/>
                <a:ea typeface="Calibri"/>
                <a:cs typeface="Times New Roman"/>
              </a:rPr>
              <a:t>Be thinking about a conflict in your life and how this applies.</a:t>
            </a:r>
            <a:r>
              <a:rPr lang="en-US" sz="1200" baseline="0" dirty="0" smtClean="0">
                <a:effectLst/>
                <a:latin typeface="Times New Roman"/>
                <a:ea typeface="Calibri"/>
                <a:cs typeface="Times New Roman"/>
              </a:rPr>
              <a:t> Write down that conflict in the first box on p. 5.</a:t>
            </a:r>
            <a:endParaRPr lang="en-US" sz="1200" dirty="0" smtClean="0">
              <a:effectLst/>
              <a:latin typeface="Times New Roman"/>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1131D6BC-726B-4B9C-9EDD-61A98FC12577}" type="slidenum">
              <a:rPr lang="en-US" smtClean="0"/>
              <a:pPr/>
              <a:t>22</a:t>
            </a:fld>
            <a:endParaRPr lang="en-US" dirty="0"/>
          </a:p>
        </p:txBody>
      </p:sp>
    </p:spTree>
    <p:extLst>
      <p:ext uri="{BB962C8B-B14F-4D97-AF65-F5344CB8AC3E}">
        <p14:creationId xmlns:p14="http://schemas.microsoft.com/office/powerpoint/2010/main" val="3263348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effectLst/>
                <a:latin typeface="Times New Roman"/>
                <a:ea typeface="Calibri"/>
                <a:cs typeface="Times New Roman"/>
              </a:rPr>
              <a:t>Science’s two-part answer for activating humility:</a:t>
            </a:r>
          </a:p>
        </p:txBody>
      </p:sp>
      <p:sp>
        <p:nvSpPr>
          <p:cNvPr id="4" name="Slide Number Placeholder 3"/>
          <p:cNvSpPr>
            <a:spLocks noGrp="1"/>
          </p:cNvSpPr>
          <p:nvPr>
            <p:ph type="sldNum" sz="quarter" idx="10"/>
          </p:nvPr>
        </p:nvSpPr>
        <p:spPr/>
        <p:txBody>
          <a:bodyPr/>
          <a:lstStyle/>
          <a:p>
            <a:fld id="{1131D6BC-726B-4B9C-9EDD-61A98FC12577}" type="slidenum">
              <a:rPr lang="en-US" smtClean="0"/>
              <a:pPr/>
              <a:t>23</a:t>
            </a:fld>
            <a:endParaRPr lang="en-US" dirty="0"/>
          </a:p>
        </p:txBody>
      </p:sp>
    </p:spTree>
    <p:extLst>
      <p:ext uri="{BB962C8B-B14F-4D97-AF65-F5344CB8AC3E}">
        <p14:creationId xmlns:p14="http://schemas.microsoft.com/office/powerpoint/2010/main" val="654203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effectLst/>
                <a:latin typeface="Times New Roman"/>
                <a:ea typeface="Calibri"/>
                <a:cs typeface="Times New Roman"/>
              </a:rPr>
              <a:t>Consider your biases</a:t>
            </a:r>
          </a:p>
          <a:p>
            <a:pPr marL="0" marR="0">
              <a:spcBef>
                <a:spcPts val="0"/>
              </a:spcBef>
              <a:spcAft>
                <a:spcPts val="0"/>
              </a:spcAft>
            </a:pPr>
            <a:endParaRPr lang="en-US" dirty="0" smtClean="0"/>
          </a:p>
          <a:p>
            <a:pPr marL="0" marR="0">
              <a:spcBef>
                <a:spcPts val="0"/>
              </a:spcBef>
              <a:spcAft>
                <a:spcPts val="0"/>
              </a:spcAft>
            </a:pPr>
            <a:r>
              <a:rPr lang="en-US" dirty="0" smtClean="0"/>
              <a:t>Study the list of biases. Be humbled by the reality of our limited vision. In the reflection box at</a:t>
            </a:r>
            <a:r>
              <a:rPr lang="en-US" baseline="0" dirty="0" smtClean="0"/>
              <a:t> the bottom of p. 5, write down your thoughts.</a:t>
            </a:r>
          </a:p>
          <a:p>
            <a:pPr marL="0" marR="0">
              <a:spcBef>
                <a:spcPts val="0"/>
              </a:spcBef>
              <a:spcAft>
                <a:spcPts val="0"/>
              </a:spcAft>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----Irritation is an invitation—to new kinds of thinking and feeling.</a:t>
            </a:r>
          </a:p>
          <a:p>
            <a:endParaRPr lang="en-US" dirty="0" smtClean="0"/>
          </a:p>
          <a:p>
            <a:r>
              <a:rPr lang="en-US" i="1" dirty="0" smtClean="0"/>
              <a:t>Carol Lynn Pearson told a story that illustrates the power of humility (New Era, March 1984):</a:t>
            </a:r>
          </a:p>
          <a:p>
            <a:r>
              <a:rPr lang="en-US" i="1" dirty="0" smtClean="0"/>
              <a:t>I can remember many occasions when my perception has crumbled and a glimpse inside has wiped away judgment.  During my college years I looked at a fellow student, whom I will call Roy, in amazement.  Where did he get such a gigantic ego?  His need to be recognized and praised was never ending.  Every conversation he had with anyone always centered on his recent triumphs and the projects he was now involved in that would ensure his fame.  He was underappreciated and let everyone know it.  His name became a joke.  We had him pegged as an obnoxious egomaniac who blew his own horn from morning until night.  </a:t>
            </a:r>
          </a:p>
          <a:p>
            <a:endParaRPr lang="en-US" i="1" dirty="0" smtClean="0"/>
          </a:p>
          <a:p>
            <a:r>
              <a:rPr lang="en-US" i="1" dirty="0" smtClean="0"/>
              <a:t>One day I learned that one of my friends knew his family.  She began to tell me some things.  "Roy's father was an alcoholic.  Did you know that?"</a:t>
            </a:r>
          </a:p>
          <a:p>
            <a:endParaRPr lang="en-US" i="1" dirty="0" smtClean="0"/>
          </a:p>
          <a:p>
            <a:r>
              <a:rPr lang="en-US" i="1" dirty="0" smtClean="0"/>
              <a:t>"No, I didn't."</a:t>
            </a:r>
          </a:p>
          <a:p>
            <a:endParaRPr lang="en-US" i="1" dirty="0" smtClean="0"/>
          </a:p>
          <a:p>
            <a:r>
              <a:rPr lang="en-US" i="1" dirty="0" smtClean="0"/>
              <a:t>"Oh, yes.  He made their life just miserable.  He was a crazy man.  Once, when Roy was about five he walked in the kitchen and saw his father attempting to kill his mother.  It was a terrible scene and Roy was there to watch it all."</a:t>
            </a:r>
          </a:p>
          <a:p>
            <a:endParaRPr lang="en-US" i="1" dirty="0" smtClean="0"/>
          </a:p>
          <a:p>
            <a:r>
              <a:rPr lang="en-US" i="1" dirty="0" smtClean="0"/>
              <a:t>The tremor was instant.  All my perceptions, all my judgment shattered, and I saw past the facade in the reality.  I saw past the obnoxious adult to the traumatized little boy that I wanted to take in my arms and comfort.  I never looked at Roy the same again.  I knew his secret, one of his secrets, and I understood.  </a:t>
            </a:r>
          </a:p>
          <a:p>
            <a:endParaRPr lang="en-US" dirty="0" smtClean="0"/>
          </a:p>
        </p:txBody>
      </p:sp>
      <p:sp>
        <p:nvSpPr>
          <p:cNvPr id="4" name="Slide Number Placeholder 3"/>
          <p:cNvSpPr>
            <a:spLocks noGrp="1"/>
          </p:cNvSpPr>
          <p:nvPr>
            <p:ph type="sldNum" sz="quarter" idx="10"/>
          </p:nvPr>
        </p:nvSpPr>
        <p:spPr/>
        <p:txBody>
          <a:bodyPr/>
          <a:lstStyle/>
          <a:p>
            <a:fld id="{1131D6BC-726B-4B9C-9EDD-61A98FC12577}" type="slidenum">
              <a:rPr lang="en-US" smtClean="0"/>
              <a:pPr/>
              <a:t>24</a:t>
            </a:fld>
            <a:endParaRPr lang="en-US" dirty="0"/>
          </a:p>
        </p:txBody>
      </p:sp>
    </p:spTree>
    <p:extLst>
      <p:ext uri="{BB962C8B-B14F-4D97-AF65-F5344CB8AC3E}">
        <p14:creationId xmlns:p14="http://schemas.microsoft.com/office/powerpoint/2010/main" val="3961361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 6]</a:t>
            </a:r>
          </a:p>
          <a:p>
            <a:r>
              <a:rPr lang="en-US" dirty="0" smtClean="0"/>
              <a:t>Consider the weakness in your position</a:t>
            </a:r>
          </a:p>
          <a:p>
            <a:endParaRPr lang="en-US" dirty="0" smtClean="0"/>
          </a:p>
          <a:p>
            <a:r>
              <a:rPr lang="en-US" i="1" dirty="0" err="1" smtClean="0"/>
              <a:t>Tavris</a:t>
            </a:r>
            <a:r>
              <a:rPr lang="en-US" i="1" dirty="0" smtClean="0"/>
              <a:t> &amp; Aronson (2007) –</a:t>
            </a:r>
            <a:r>
              <a:rPr lang="en-US" i="1" baseline="0" dirty="0" smtClean="0"/>
              <a:t> In their book Mistakes were made (but not by me) – “When confidence and convictions are unleavened by humility, by an acceptance of fallibility, people can easily cross the line from healthy self-assurance to arrogance.” (p. 228)</a:t>
            </a:r>
            <a:endParaRPr lang="en-US" i="1" dirty="0" smtClean="0"/>
          </a:p>
          <a:p>
            <a:endParaRPr lang="en-US" dirty="0" smtClean="0"/>
          </a:p>
          <a:p>
            <a:r>
              <a:rPr lang="en-US" i="1" dirty="0" smtClean="0"/>
              <a:t>Dishwasher loading – a source of marital conflict – James grew</a:t>
            </a:r>
            <a:r>
              <a:rPr lang="en-US" i="1" baseline="0" dirty="0" smtClean="0"/>
              <a:t> up loading silverware in dishwasher with the point up. He assumed that was the “right” way because that’s how his family did it – and surly the silverware got cleaner that way as well. His wife, Kathie, grew up loading silverware in the dishwasher with the points down. For her it was a safety issue. James agreed that safety was important, plus he had no real evidence the silverware got cleaner with the points up. He agreed to load points down and ever since then they have been a “points down” family.</a:t>
            </a:r>
          </a:p>
          <a:p>
            <a:endParaRPr lang="en-US" baseline="0" dirty="0" smtClean="0"/>
          </a:p>
          <a:p>
            <a:r>
              <a:rPr lang="en-US" i="1" baseline="0" dirty="0" smtClean="0"/>
              <a:t>Jonathan </a:t>
            </a:r>
            <a:r>
              <a:rPr lang="en-US" i="1" baseline="0" dirty="0" err="1" smtClean="0"/>
              <a:t>Haidt’s</a:t>
            </a:r>
            <a:r>
              <a:rPr lang="en-US" i="1" baseline="0" dirty="0" smtClean="0"/>
              <a:t> (2006) conclusion from his book The happiness hypothesis is, “A good place to look for wisdom, therefore, is where you least expect to find it: in the minds of your opponents. You already know the ideas common to your own side. If you can take off the blinders of the myth of [bad intent], you might see some good ideas for the first time.” (p. 242)</a:t>
            </a:r>
          </a:p>
          <a:p>
            <a:endParaRPr lang="en-US" baseline="0" dirty="0" smtClean="0"/>
          </a:p>
          <a:p>
            <a:r>
              <a:rPr lang="en-US" baseline="0" dirty="0" smtClean="0"/>
              <a:t>Be willing to consider the weakness in your position in each of the following areas: politics, religion, work, family life, etc. It might help you see things you’ve never seen before.</a:t>
            </a:r>
          </a:p>
          <a:p>
            <a:endParaRPr lang="en-US" baseline="0" dirty="0" smtClean="0"/>
          </a:p>
          <a:p>
            <a:r>
              <a:rPr lang="en-US" baseline="0" dirty="0" smtClean="0"/>
              <a:t>Can you think of a time when you were humble enough to see the weakness in your position/thinking? Did it change you in some way? Write your thought in the reflection box on p. 6.</a:t>
            </a:r>
            <a:endParaRPr lang="en-US" dirty="0" smtClean="0"/>
          </a:p>
          <a:p>
            <a:endParaRPr lang="en-US" dirty="0"/>
          </a:p>
        </p:txBody>
      </p:sp>
      <p:sp>
        <p:nvSpPr>
          <p:cNvPr id="4" name="Slide Number Placeholder 3"/>
          <p:cNvSpPr>
            <a:spLocks noGrp="1"/>
          </p:cNvSpPr>
          <p:nvPr>
            <p:ph type="sldNum" sz="quarter" idx="10"/>
          </p:nvPr>
        </p:nvSpPr>
        <p:spPr/>
        <p:txBody>
          <a:bodyPr/>
          <a:lstStyle/>
          <a:p>
            <a:fld id="{1131D6BC-726B-4B9C-9EDD-61A98FC12577}" type="slidenum">
              <a:rPr lang="en-US" smtClean="0"/>
              <a:pPr/>
              <a:t>25</a:t>
            </a:fld>
            <a:endParaRPr lang="en-US" dirty="0"/>
          </a:p>
        </p:txBody>
      </p:sp>
    </p:spTree>
    <p:extLst>
      <p:ext uri="{BB962C8B-B14F-4D97-AF65-F5344CB8AC3E}">
        <p14:creationId xmlns:p14="http://schemas.microsoft.com/office/powerpoint/2010/main" val="3888367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effectLst/>
                <a:latin typeface="Times New Roman"/>
                <a:ea typeface="Calibri"/>
                <a:cs typeface="Times New Roman"/>
              </a:rPr>
              <a:t>Applying humility to your own situation</a:t>
            </a:r>
          </a:p>
          <a:p>
            <a:pPr marL="0" marR="0">
              <a:spcBef>
                <a:spcPts val="0"/>
              </a:spcBef>
              <a:spcAft>
                <a:spcPts val="0"/>
              </a:spcAft>
            </a:pPr>
            <a:endParaRPr lang="en-US" sz="1200" dirty="0" smtClean="0">
              <a:effectLst/>
              <a:latin typeface="Times New Roman"/>
              <a:ea typeface="Calibri"/>
              <a:cs typeface="Times New Roman"/>
            </a:endParaRPr>
          </a:p>
          <a:p>
            <a:pPr marL="0" marR="0">
              <a:spcBef>
                <a:spcPts val="0"/>
              </a:spcBef>
              <a:spcAft>
                <a:spcPts val="0"/>
              </a:spcAft>
            </a:pPr>
            <a:r>
              <a:rPr lang="en-US" sz="1200" dirty="0" smtClean="0">
                <a:effectLst/>
                <a:latin typeface="Times New Roman"/>
                <a:ea typeface="Calibri"/>
                <a:cs typeface="Times New Roman"/>
              </a:rPr>
              <a:t>Box—hard to get stuff into the box when it is closed and locked. </a:t>
            </a:r>
          </a:p>
          <a:p>
            <a:pPr marL="0" marR="0">
              <a:spcBef>
                <a:spcPts val="0"/>
              </a:spcBef>
              <a:spcAft>
                <a:spcPts val="0"/>
              </a:spcAft>
            </a:pPr>
            <a:r>
              <a:rPr lang="en-US" sz="1200" dirty="0" smtClean="0">
                <a:effectLst/>
                <a:latin typeface="Times New Roman"/>
                <a:ea typeface="Calibri"/>
                <a:cs typeface="Times New Roman"/>
              </a:rPr>
              <a:t>It is hard to get new perceptions into our minds and new attitudes into our hearts when they are locked tight.</a:t>
            </a:r>
          </a:p>
          <a:p>
            <a:pPr marL="0" marR="0">
              <a:spcBef>
                <a:spcPts val="0"/>
              </a:spcBef>
              <a:spcAft>
                <a:spcPts val="0"/>
              </a:spcAft>
            </a:pPr>
            <a:endParaRPr lang="en-US" sz="1200" dirty="0" smtClean="0">
              <a:effectLst/>
              <a:latin typeface="Times New Roman"/>
              <a:ea typeface="Calibri"/>
              <a:cs typeface="Times New Roman"/>
            </a:endParaRPr>
          </a:p>
          <a:p>
            <a:pPr marL="0" marR="0">
              <a:spcBef>
                <a:spcPts val="0"/>
              </a:spcBef>
              <a:spcAft>
                <a:spcPts val="0"/>
              </a:spcAft>
            </a:pPr>
            <a:r>
              <a:rPr lang="en-US" sz="1200" dirty="0" smtClean="0">
                <a:effectLst/>
                <a:latin typeface="Times New Roman"/>
                <a:ea typeface="Calibri"/>
                <a:cs typeface="Times New Roman"/>
              </a:rPr>
              <a:t>Remember the two keys steps to opening our hearts: </a:t>
            </a:r>
          </a:p>
          <a:p>
            <a:pPr marL="228600" marR="0" indent="-228600">
              <a:spcBef>
                <a:spcPts val="0"/>
              </a:spcBef>
              <a:spcAft>
                <a:spcPts val="0"/>
              </a:spcAft>
              <a:buAutoNum type="arabicPeriod"/>
            </a:pPr>
            <a:r>
              <a:rPr lang="en-US" sz="1200" dirty="0" smtClean="0">
                <a:effectLst/>
                <a:latin typeface="Times New Roman"/>
                <a:ea typeface="Calibri"/>
                <a:cs typeface="Times New Roman"/>
              </a:rPr>
              <a:t>Consider our</a:t>
            </a:r>
            <a:r>
              <a:rPr lang="en-US" sz="1200" baseline="0" dirty="0" smtClean="0">
                <a:effectLst/>
                <a:latin typeface="Times New Roman"/>
                <a:ea typeface="Calibri"/>
                <a:cs typeface="Times New Roman"/>
              </a:rPr>
              <a:t> own bias.</a:t>
            </a:r>
          </a:p>
          <a:p>
            <a:pPr marL="228600" marR="0" indent="-228600">
              <a:spcBef>
                <a:spcPts val="0"/>
              </a:spcBef>
              <a:spcAft>
                <a:spcPts val="0"/>
              </a:spcAft>
              <a:buAutoNum type="arabicPeriod"/>
            </a:pPr>
            <a:r>
              <a:rPr lang="en-US" sz="1200" baseline="0" dirty="0" smtClean="0">
                <a:effectLst/>
                <a:latin typeface="Times New Roman"/>
                <a:ea typeface="Calibri"/>
                <a:cs typeface="Times New Roman"/>
              </a:rPr>
              <a:t>Consider the weakness in our own position.</a:t>
            </a:r>
          </a:p>
          <a:p>
            <a:pPr marL="228600" marR="0" indent="-228600">
              <a:spcBef>
                <a:spcPts val="0"/>
              </a:spcBef>
              <a:spcAft>
                <a:spcPts val="0"/>
              </a:spcAft>
              <a:buAutoNum type="arabicPeriod"/>
            </a:pPr>
            <a:endParaRPr lang="en-US" sz="1200" baseline="0" dirty="0" smtClean="0">
              <a:effectLst/>
              <a:latin typeface="Times New Roman"/>
              <a:ea typeface="Calibri"/>
              <a:cs typeface="Times New Roman"/>
            </a:endParaRPr>
          </a:p>
          <a:p>
            <a:pPr marL="0" marR="0" indent="0">
              <a:spcBef>
                <a:spcPts val="0"/>
              </a:spcBef>
              <a:spcAft>
                <a:spcPts val="0"/>
              </a:spcAft>
              <a:buNone/>
            </a:pPr>
            <a:r>
              <a:rPr lang="en-US" sz="1200" baseline="0" dirty="0" smtClean="0">
                <a:effectLst/>
                <a:latin typeface="Times New Roman"/>
                <a:ea typeface="Calibri"/>
                <a:cs typeface="Times New Roman"/>
              </a:rPr>
              <a:t>How do you activate humility? Write down your thoughts on p. 6.</a:t>
            </a:r>
            <a:endParaRPr lang="en-US" sz="1200" dirty="0" smtClean="0">
              <a:effectLst/>
              <a:latin typeface="Times New Roman"/>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1131D6BC-726B-4B9C-9EDD-61A98FC12577}" type="slidenum">
              <a:rPr lang="en-US" smtClean="0"/>
              <a:pPr/>
              <a:t>26</a:t>
            </a:fld>
            <a:endParaRPr lang="en-US" dirty="0"/>
          </a:p>
        </p:txBody>
      </p:sp>
    </p:spTree>
    <p:extLst>
      <p:ext uri="{BB962C8B-B14F-4D97-AF65-F5344CB8AC3E}">
        <p14:creationId xmlns:p14="http://schemas.microsoft.com/office/powerpoint/2010/main" val="3750471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a:ea typeface="Calibri"/>
                <a:cs typeface="Times New Roman"/>
              </a:rPr>
              <a:t>[p. 6]</a:t>
            </a:r>
          </a:p>
          <a:p>
            <a:pPr marL="0" marR="0">
              <a:spcBef>
                <a:spcPts val="0"/>
              </a:spcBef>
              <a:spcAft>
                <a:spcPts val="0"/>
              </a:spcAft>
            </a:pPr>
            <a:r>
              <a:rPr lang="en-US" sz="1200" dirty="0" smtClean="0">
                <a:effectLst/>
                <a:latin typeface="Times New Roman"/>
                <a:ea typeface="Calibri"/>
                <a:cs typeface="Times New Roman"/>
              </a:rPr>
              <a:t>Key 2: Compassion connects our hearts. </a:t>
            </a:r>
          </a:p>
          <a:p>
            <a:pPr marL="0" marR="0">
              <a:spcBef>
                <a:spcPts val="0"/>
              </a:spcBef>
              <a:spcAft>
                <a:spcPts val="0"/>
              </a:spcAft>
            </a:pPr>
            <a:endParaRPr lang="en-US" sz="1200" dirty="0" smtClean="0">
              <a:effectLst/>
              <a:latin typeface="Times New Roman"/>
              <a:ea typeface="Calibri"/>
              <a:cs typeface="Times New Roman"/>
            </a:endParaRPr>
          </a:p>
          <a:p>
            <a:pPr marL="0" marR="0">
              <a:spcBef>
                <a:spcPts val="0"/>
              </a:spcBef>
              <a:spcAft>
                <a:spcPts val="0"/>
              </a:spcAft>
            </a:pPr>
            <a:r>
              <a:rPr lang="en-US" sz="1200" dirty="0" smtClean="0">
                <a:effectLst/>
                <a:latin typeface="Times New Roman"/>
                <a:ea typeface="Calibri"/>
                <a:cs typeface="Times New Roman"/>
              </a:rPr>
              <a:t>The meaning of compassion: feeling what</a:t>
            </a:r>
            <a:r>
              <a:rPr lang="en-US" sz="1200" baseline="0" dirty="0" smtClean="0">
                <a:effectLst/>
                <a:latin typeface="Times New Roman"/>
                <a:ea typeface="Calibri"/>
                <a:cs typeface="Times New Roman"/>
              </a:rPr>
              <a:t> someone else is feeling—and wanting to help – being sensitive to the struggles and suffering of others</a:t>
            </a:r>
          </a:p>
          <a:p>
            <a:pPr marL="0" marR="0">
              <a:spcBef>
                <a:spcPts val="0"/>
              </a:spcBef>
              <a:spcAft>
                <a:spcPts val="0"/>
              </a:spcAft>
            </a:pPr>
            <a:endParaRPr lang="en-US" sz="1200" baseline="0" dirty="0" smtClean="0">
              <a:effectLst/>
              <a:latin typeface="Times New Roman"/>
              <a:ea typeface="Calibri"/>
              <a:cs typeface="Times New Roman"/>
            </a:endParaRPr>
          </a:p>
          <a:p>
            <a:pPr marL="0" marR="0">
              <a:spcBef>
                <a:spcPts val="0"/>
              </a:spcBef>
              <a:spcAft>
                <a:spcPts val="0"/>
              </a:spcAft>
            </a:pPr>
            <a:r>
              <a:rPr lang="en-US" sz="1200" i="1" baseline="0" dirty="0" smtClean="0">
                <a:effectLst/>
                <a:latin typeface="Times New Roman"/>
                <a:ea typeface="Calibri"/>
                <a:cs typeface="Times New Roman"/>
              </a:rPr>
              <a:t>The well-known story of the Good Samaritan is an excellent example of compassion. The Samaritan stopping to help the Jewish man who had been robbed, beaten, and left for dead is the modern-day equivalent of a member of Al </a:t>
            </a:r>
            <a:r>
              <a:rPr lang="en-US" sz="1200" i="1" baseline="0" dirty="0" err="1" smtClean="0">
                <a:effectLst/>
                <a:latin typeface="Times New Roman"/>
                <a:ea typeface="Calibri"/>
                <a:cs typeface="Times New Roman"/>
              </a:rPr>
              <a:t>Queda</a:t>
            </a:r>
            <a:r>
              <a:rPr lang="en-US" sz="1200" i="1" baseline="0" dirty="0" smtClean="0">
                <a:effectLst/>
                <a:latin typeface="Times New Roman"/>
                <a:ea typeface="Calibri"/>
                <a:cs typeface="Times New Roman"/>
              </a:rPr>
              <a:t> stopping to help an American</a:t>
            </a:r>
            <a:r>
              <a:rPr lang="en-US" sz="1200" baseline="0" dirty="0" smtClean="0">
                <a:effectLst/>
                <a:latin typeface="Times New Roman"/>
                <a:ea typeface="Calibri"/>
                <a:cs typeface="Times New Roman"/>
              </a:rPr>
              <a:t>.</a:t>
            </a:r>
          </a:p>
          <a:p>
            <a:pPr marL="0" marR="0">
              <a:spcBef>
                <a:spcPts val="0"/>
              </a:spcBef>
              <a:spcAft>
                <a:spcPts val="0"/>
              </a:spcAft>
            </a:pPr>
            <a:endParaRPr lang="en-US" sz="1200" baseline="0" dirty="0" smtClean="0">
              <a:effectLst/>
              <a:latin typeface="Times New Roman"/>
              <a:ea typeface="Calibri"/>
              <a:cs typeface="Times New Roman"/>
            </a:endParaRPr>
          </a:p>
          <a:p>
            <a:pPr marL="0" marR="0">
              <a:spcBef>
                <a:spcPts val="0"/>
              </a:spcBef>
              <a:spcAft>
                <a:spcPts val="0"/>
              </a:spcAft>
            </a:pPr>
            <a:r>
              <a:rPr lang="en-US" sz="1200" i="1" dirty="0" smtClean="0">
                <a:effectLst/>
                <a:latin typeface="Times New Roman"/>
                <a:ea typeface="Calibri"/>
                <a:cs typeface="Times New Roman"/>
              </a:rPr>
              <a:t>Example: High school basketball player</a:t>
            </a:r>
            <a:r>
              <a:rPr lang="en-US" sz="1200" i="1" baseline="0" dirty="0" smtClean="0">
                <a:effectLst/>
                <a:latin typeface="Times New Roman"/>
                <a:ea typeface="Calibri"/>
                <a:cs typeface="Times New Roman"/>
              </a:rPr>
              <a:t> who saved a young man in a wheelchair who was being crushed by an excited crowd during a post game celebration on the court.</a:t>
            </a:r>
            <a:r>
              <a:rPr lang="en-US" sz="1200" baseline="0" dirty="0" smtClean="0">
                <a:effectLst/>
                <a:latin typeface="Times New Roman"/>
                <a:ea typeface="Calibri"/>
                <a:cs typeface="Times New Roman"/>
              </a:rPr>
              <a:t> </a:t>
            </a:r>
          </a:p>
          <a:p>
            <a:pPr marL="0" marR="0">
              <a:spcBef>
                <a:spcPts val="0"/>
              </a:spcBef>
              <a:spcAft>
                <a:spcPts val="0"/>
              </a:spcAft>
            </a:pPr>
            <a:endParaRPr lang="en-US" sz="1200" baseline="0" dirty="0" smtClean="0">
              <a:effectLst/>
              <a:latin typeface="Times New Roman"/>
              <a:ea typeface="Calibri"/>
              <a:cs typeface="Times New Roman"/>
            </a:endParaRPr>
          </a:p>
          <a:p>
            <a:pPr marL="0" marR="0">
              <a:spcBef>
                <a:spcPts val="0"/>
              </a:spcBef>
              <a:spcAft>
                <a:spcPts val="0"/>
              </a:spcAft>
            </a:pPr>
            <a:r>
              <a:rPr lang="en-US" sz="1200" baseline="0" dirty="0" smtClean="0">
                <a:effectLst/>
                <a:latin typeface="Times New Roman"/>
                <a:ea typeface="Calibri"/>
                <a:cs typeface="Times New Roman"/>
              </a:rPr>
              <a:t>Compassion is a choice of the heart. We’re not just victims of our feelings.</a:t>
            </a:r>
          </a:p>
          <a:p>
            <a:pPr marL="0" marR="0">
              <a:spcBef>
                <a:spcPts val="0"/>
              </a:spcBef>
              <a:spcAft>
                <a:spcPts val="0"/>
              </a:spcAft>
            </a:pPr>
            <a:endParaRPr lang="en-US" sz="1200" baseline="0" dirty="0" smtClean="0">
              <a:effectLst/>
              <a:latin typeface="Times New Roman"/>
              <a:ea typeface="Calibri"/>
              <a:cs typeface="Times New Roman"/>
            </a:endParaRPr>
          </a:p>
          <a:p>
            <a:pPr marL="0" marR="0">
              <a:spcBef>
                <a:spcPts val="0"/>
              </a:spcBef>
              <a:spcAft>
                <a:spcPts val="0"/>
              </a:spcAft>
            </a:pPr>
            <a:r>
              <a:rPr lang="en-US" sz="1200" baseline="0" dirty="0" smtClean="0">
                <a:effectLst/>
                <a:latin typeface="Times New Roman"/>
                <a:ea typeface="Calibri"/>
                <a:cs typeface="Times New Roman"/>
              </a:rPr>
              <a:t>How do you feel when your rival or opponent has bad luck?</a:t>
            </a:r>
          </a:p>
          <a:p>
            <a:pPr marL="0" marR="0">
              <a:spcBef>
                <a:spcPts val="0"/>
              </a:spcBef>
              <a:spcAft>
                <a:spcPts val="0"/>
              </a:spcAft>
            </a:pPr>
            <a:r>
              <a:rPr lang="en-US" sz="1200" baseline="0" dirty="0" smtClean="0">
                <a:effectLst/>
                <a:latin typeface="Times New Roman"/>
                <a:ea typeface="Calibri"/>
                <a:cs typeface="Times New Roman"/>
              </a:rPr>
              <a:t>Usual response: “Serves </a:t>
            </a:r>
            <a:r>
              <a:rPr lang="en-US" sz="1200" baseline="0" dirty="0" err="1" smtClean="0">
                <a:effectLst/>
                <a:latin typeface="Times New Roman"/>
                <a:ea typeface="Calibri"/>
                <a:cs typeface="Times New Roman"/>
              </a:rPr>
              <a:t>em</a:t>
            </a:r>
            <a:r>
              <a:rPr lang="en-US" sz="1200" baseline="0" dirty="0" smtClean="0">
                <a:effectLst/>
                <a:latin typeface="Times New Roman"/>
                <a:ea typeface="Calibri"/>
                <a:cs typeface="Times New Roman"/>
              </a:rPr>
              <a:t>’ right!” “She got what she deserves.” vs.</a:t>
            </a:r>
          </a:p>
          <a:p>
            <a:pPr marL="0" marR="0">
              <a:spcBef>
                <a:spcPts val="0"/>
              </a:spcBef>
              <a:spcAft>
                <a:spcPts val="0"/>
              </a:spcAft>
            </a:pPr>
            <a:r>
              <a:rPr lang="en-US" sz="1200" baseline="0" dirty="0" smtClean="0">
                <a:effectLst/>
                <a:latin typeface="Times New Roman"/>
                <a:ea typeface="Calibri"/>
                <a:cs typeface="Times New Roman"/>
              </a:rPr>
              <a:t>Compassionate response: “Ouch! That’s too bad.”</a:t>
            </a:r>
            <a:endParaRPr lang="en-US" sz="1200" dirty="0" smtClean="0">
              <a:effectLst/>
              <a:latin typeface="Times New Roman"/>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1131D6BC-726B-4B9C-9EDD-61A98FC12577}" type="slidenum">
              <a:rPr lang="en-US" smtClean="0"/>
              <a:pPr/>
              <a:t>27</a:t>
            </a:fld>
            <a:endParaRPr lang="en-US" dirty="0"/>
          </a:p>
        </p:txBody>
      </p:sp>
    </p:spTree>
    <p:extLst>
      <p:ext uri="{BB962C8B-B14F-4D97-AF65-F5344CB8AC3E}">
        <p14:creationId xmlns:p14="http://schemas.microsoft.com/office/powerpoint/2010/main" val="675757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a:ea typeface="Calibri"/>
                <a:cs typeface="Times New Roman"/>
              </a:rPr>
              <a:t>[p. 7]</a:t>
            </a:r>
          </a:p>
          <a:p>
            <a:pPr marL="0" marR="0">
              <a:spcBef>
                <a:spcPts val="0"/>
              </a:spcBef>
              <a:spcAft>
                <a:spcPts val="0"/>
              </a:spcAft>
            </a:pPr>
            <a:r>
              <a:rPr lang="en-US" sz="1200" dirty="0" smtClean="0">
                <a:effectLst/>
                <a:latin typeface="Times New Roman"/>
                <a:ea typeface="Calibri"/>
                <a:cs typeface="Times New Roman"/>
              </a:rPr>
              <a:t>How to cultivate compassion</a:t>
            </a:r>
          </a:p>
          <a:p>
            <a:pPr marL="0" marR="0">
              <a:spcBef>
                <a:spcPts val="0"/>
              </a:spcBef>
              <a:spcAft>
                <a:spcPts val="0"/>
              </a:spcAft>
            </a:pPr>
            <a:endParaRPr lang="en-US" sz="1200" dirty="0" smtClean="0">
              <a:effectLst/>
              <a:latin typeface="Times New Roman"/>
              <a:ea typeface="Calibri"/>
              <a:cs typeface="Times New Roman"/>
            </a:endParaRPr>
          </a:p>
          <a:p>
            <a:pPr marL="0" marR="0">
              <a:spcBef>
                <a:spcPts val="0"/>
              </a:spcBef>
              <a:spcAft>
                <a:spcPts val="0"/>
              </a:spcAft>
            </a:pPr>
            <a:r>
              <a:rPr lang="en-US" sz="1200" i="1" dirty="0" smtClean="0">
                <a:effectLst/>
                <a:latin typeface="Times New Roman"/>
                <a:ea typeface="Calibri"/>
                <a:cs typeface="Times New Roman"/>
              </a:rPr>
              <a:t>Hannah and Emily:</a:t>
            </a:r>
          </a:p>
          <a:p>
            <a:pPr marL="0" marR="0">
              <a:spcBef>
                <a:spcPts val="0"/>
              </a:spcBef>
              <a:spcAft>
                <a:spcPts val="0"/>
              </a:spcAft>
            </a:pPr>
            <a:r>
              <a:rPr lang="en-US" sz="1200" i="1" dirty="0" smtClean="0">
                <a:effectLst/>
                <a:latin typeface="Times New Roman"/>
                <a:ea typeface="Calibri"/>
                <a:cs typeface="Times New Roman"/>
              </a:rPr>
              <a:t>On their way to the playground, Hannah and Emily needed to cross a street. When they got to the crosswalk, Emily stopped and Hannah ran into the street where she was hit by a passing car. Fortunately the car was traveling slowly but she still lay in the road with painful scrapes. What should we do? Hannah had acted foolishly. Maybe we should give her a lecture about looking before crossing streets. Maybe we should put her in time-out. Those heartless responses lack compassion. The right response—the compassionate response—is to do everything we can to comfort Hannah and get her healing started. It does not matter that she was foolish; when people are hurting, we show them compassion.</a:t>
            </a:r>
            <a:r>
              <a:rPr lang="en-US" sz="1200" dirty="0" smtClean="0">
                <a:effectLst/>
                <a:latin typeface="Times New Roman"/>
                <a:ea typeface="Calibri"/>
                <a:cs typeface="Times New Roman"/>
              </a:rPr>
              <a:t>	</a:t>
            </a:r>
          </a:p>
          <a:p>
            <a:pPr marL="0" marR="0">
              <a:spcBef>
                <a:spcPts val="0"/>
              </a:spcBef>
              <a:spcAft>
                <a:spcPts val="0"/>
              </a:spcAft>
            </a:pPr>
            <a:endParaRPr lang="en-US" sz="1200" dirty="0" smtClean="0">
              <a:effectLst/>
              <a:latin typeface="Times New Roman"/>
              <a:cs typeface="Times New Roman"/>
            </a:endParaRPr>
          </a:p>
          <a:p>
            <a:pPr marL="0" marR="0">
              <a:spcBef>
                <a:spcPts val="0"/>
              </a:spcBef>
              <a:spcAft>
                <a:spcPts val="0"/>
              </a:spcAft>
            </a:pPr>
            <a:r>
              <a:rPr lang="en-US" sz="1200" dirty="0" smtClean="0">
                <a:effectLst/>
                <a:latin typeface="Times New Roman"/>
                <a:cs typeface="Times New Roman"/>
              </a:rPr>
              <a:t>Compassion  is not about deservingness but about</a:t>
            </a:r>
            <a:r>
              <a:rPr lang="en-US" sz="1200" baseline="0" dirty="0" smtClean="0">
                <a:effectLst/>
                <a:latin typeface="Times New Roman"/>
                <a:cs typeface="Times New Roman"/>
              </a:rPr>
              <a:t> need.</a:t>
            </a:r>
          </a:p>
          <a:p>
            <a:pPr marL="0" marR="0">
              <a:spcBef>
                <a:spcPts val="0"/>
              </a:spcBef>
              <a:spcAft>
                <a:spcPts val="0"/>
              </a:spcAft>
            </a:pPr>
            <a:endParaRPr lang="en-US" sz="1200" baseline="0" dirty="0" smtClean="0">
              <a:effectLst/>
              <a:latin typeface="Times New Roman"/>
              <a:cs typeface="Times New Roman"/>
            </a:endParaRPr>
          </a:p>
          <a:p>
            <a:pPr marL="0" marR="0">
              <a:spcBef>
                <a:spcPts val="0"/>
              </a:spcBef>
              <a:spcAft>
                <a:spcPts val="0"/>
              </a:spcAft>
            </a:pPr>
            <a:r>
              <a:rPr lang="en-US" sz="1200" baseline="0" dirty="0" smtClean="0">
                <a:effectLst/>
                <a:latin typeface="Times New Roman"/>
                <a:cs typeface="Times New Roman"/>
              </a:rPr>
              <a:t>One of the great ironies of compassion is that we are born with natural compassion—but we learn to be very selective in offering it saving it for friends and family—for the “us-</a:t>
            </a:r>
            <a:r>
              <a:rPr lang="en-US" sz="1200" baseline="0" dirty="0" err="1" smtClean="0">
                <a:effectLst/>
                <a:latin typeface="Times New Roman"/>
                <a:cs typeface="Times New Roman"/>
              </a:rPr>
              <a:t>es</a:t>
            </a:r>
            <a:r>
              <a:rPr lang="en-US" sz="1200" baseline="0" dirty="0" smtClean="0">
                <a:effectLst/>
                <a:latin typeface="Times New Roman"/>
                <a:cs typeface="Times New Roman"/>
              </a:rPr>
              <a:t>” not the “</a:t>
            </a:r>
            <a:r>
              <a:rPr lang="en-US" sz="1200" baseline="0" dirty="0" err="1" smtClean="0">
                <a:effectLst/>
                <a:latin typeface="Times New Roman"/>
                <a:cs typeface="Times New Roman"/>
              </a:rPr>
              <a:t>thems</a:t>
            </a:r>
            <a:r>
              <a:rPr lang="en-US" sz="1200" baseline="0" dirty="0" smtClean="0">
                <a:effectLst/>
                <a:latin typeface="Times New Roman"/>
                <a:cs typeface="Times New Roman"/>
              </a:rPr>
              <a:t>”.</a:t>
            </a:r>
            <a:endParaRPr lang="en-US" dirty="0"/>
          </a:p>
        </p:txBody>
      </p:sp>
      <p:sp>
        <p:nvSpPr>
          <p:cNvPr id="4" name="Slide Number Placeholder 3"/>
          <p:cNvSpPr>
            <a:spLocks noGrp="1"/>
          </p:cNvSpPr>
          <p:nvPr>
            <p:ph type="sldNum" sz="quarter" idx="10"/>
          </p:nvPr>
        </p:nvSpPr>
        <p:spPr/>
        <p:txBody>
          <a:bodyPr/>
          <a:lstStyle/>
          <a:p>
            <a:fld id="{1131D6BC-726B-4B9C-9EDD-61A98FC12577}" type="slidenum">
              <a:rPr lang="en-US" smtClean="0"/>
              <a:pPr/>
              <a:t>28</a:t>
            </a:fld>
            <a:endParaRPr lang="en-US" dirty="0"/>
          </a:p>
        </p:txBody>
      </p:sp>
    </p:spTree>
    <p:extLst>
      <p:ext uri="{BB962C8B-B14F-4D97-AF65-F5344CB8AC3E}">
        <p14:creationId xmlns:p14="http://schemas.microsoft.com/office/powerpoint/2010/main" val="2336453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Stay peaceful. – For example,</a:t>
            </a:r>
            <a:r>
              <a:rPr lang="en-US" baseline="0" dirty="0" smtClean="0"/>
              <a:t> I can be annoyed and critical when I come home to a messy house or I can jump in and help.</a:t>
            </a:r>
            <a:endParaRPr lang="en-US" dirty="0" smtClean="0"/>
          </a:p>
          <a:p>
            <a:endParaRPr lang="en-US" dirty="0" smtClean="0"/>
          </a:p>
          <a:p>
            <a:r>
              <a:rPr lang="en-US" dirty="0" smtClean="0"/>
              <a:t>Don’t dwell on distress.	</a:t>
            </a:r>
          </a:p>
          <a:p>
            <a:endParaRPr lang="en-US" dirty="0" smtClean="0"/>
          </a:p>
          <a:p>
            <a:r>
              <a:rPr lang="en-US" dirty="0" smtClean="0"/>
              <a:t>Declare</a:t>
            </a:r>
            <a:r>
              <a:rPr lang="en-US" baseline="0" dirty="0" smtClean="0"/>
              <a:t> peace rather than war. Taking time-outs to cool down is okay.</a:t>
            </a:r>
          </a:p>
          <a:p>
            <a:endParaRPr lang="en-US" baseline="0" dirty="0" smtClean="0"/>
          </a:p>
          <a:p>
            <a:r>
              <a:rPr lang="en-US" baseline="0" dirty="0" smtClean="0"/>
              <a:t>What are some ways we react poorly when we are in conflict? (criticism, contempt, defensiveness, withdrawal)</a:t>
            </a:r>
          </a:p>
          <a:p>
            <a:endParaRPr lang="en-US" baseline="0" dirty="0" smtClean="0"/>
          </a:p>
          <a:p>
            <a:r>
              <a:rPr lang="en-US" baseline="0" dirty="0" smtClean="0"/>
              <a:t>How can we avoid these behaviors and stay peaceful? Record your thoughts in the reflection box on p. 7.</a:t>
            </a:r>
            <a:endParaRPr lang="en-US" dirty="0" smtClean="0"/>
          </a:p>
        </p:txBody>
      </p:sp>
      <p:sp>
        <p:nvSpPr>
          <p:cNvPr id="4" name="Slide Number Placeholder 3"/>
          <p:cNvSpPr>
            <a:spLocks noGrp="1"/>
          </p:cNvSpPr>
          <p:nvPr>
            <p:ph type="sldNum" sz="quarter" idx="10"/>
          </p:nvPr>
        </p:nvSpPr>
        <p:spPr/>
        <p:txBody>
          <a:bodyPr/>
          <a:lstStyle/>
          <a:p>
            <a:fld id="{1131D6BC-726B-4B9C-9EDD-61A98FC12577}" type="slidenum">
              <a:rPr lang="en-US" smtClean="0"/>
              <a:pPr/>
              <a:t>29</a:t>
            </a:fld>
            <a:endParaRPr lang="en-US" dirty="0"/>
          </a:p>
        </p:txBody>
      </p:sp>
    </p:spTree>
    <p:extLst>
      <p:ext uri="{BB962C8B-B14F-4D97-AF65-F5344CB8AC3E}">
        <p14:creationId xmlns:p14="http://schemas.microsoft.com/office/powerpoint/2010/main" val="2222718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[p.2]</a:t>
            </a:r>
          </a:p>
          <a:p>
            <a:r>
              <a:rPr lang="en-US" dirty="0" smtClean="0"/>
              <a:t>What do we do about conflict? There are two tools that we typically try to provide to people.</a:t>
            </a:r>
          </a:p>
          <a:p>
            <a:r>
              <a:rPr lang="en-US" dirty="0" smtClean="0"/>
              <a:t>	</a:t>
            </a:r>
            <a:endParaRPr lang="en-US" dirty="0"/>
          </a:p>
        </p:txBody>
      </p:sp>
      <p:sp>
        <p:nvSpPr>
          <p:cNvPr id="4" name="Slide Number Placeholder 3"/>
          <p:cNvSpPr>
            <a:spLocks noGrp="1"/>
          </p:cNvSpPr>
          <p:nvPr>
            <p:ph type="sldNum" sz="quarter" idx="10"/>
          </p:nvPr>
        </p:nvSpPr>
        <p:spPr/>
        <p:txBody>
          <a:bodyPr/>
          <a:lstStyle/>
          <a:p>
            <a:fld id="{1131D6BC-726B-4B9C-9EDD-61A98FC12577}" type="slidenum">
              <a:rPr lang="en-US" smtClean="0"/>
              <a:pPr/>
              <a:t>3</a:t>
            </a:fld>
            <a:endParaRPr lang="en-US" dirty="0"/>
          </a:p>
        </p:txBody>
      </p:sp>
    </p:spTree>
    <p:extLst>
      <p:ext uri="{BB962C8B-B14F-4D97-AF65-F5344CB8AC3E}">
        <p14:creationId xmlns:p14="http://schemas.microsoft.com/office/powerpoint/2010/main" val="821667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Recognize that your perceptions are not the whole story.</a:t>
            </a:r>
          </a:p>
          <a:p>
            <a:r>
              <a:rPr lang="en-US" dirty="0" smtClean="0"/>
              <a:t>	</a:t>
            </a:r>
          </a:p>
          <a:p>
            <a:r>
              <a:rPr lang="en-US" dirty="0" smtClean="0"/>
              <a:t>People do what they do for reasons that make</a:t>
            </a:r>
            <a:r>
              <a:rPr lang="en-US" baseline="0" dirty="0" smtClean="0"/>
              <a:t> sense to them. When their actions don’t make sense to us, it is because we don’t understand them.</a:t>
            </a:r>
          </a:p>
          <a:p>
            <a:endParaRPr lang="en-US" baseline="0" dirty="0" smtClean="0"/>
          </a:p>
          <a:p>
            <a:r>
              <a:rPr lang="en-US" baseline="0" dirty="0" smtClean="0"/>
              <a:t>We tend to hear only our own music. We have no idea what tune is playing on their iPod.</a:t>
            </a:r>
          </a:p>
          <a:p>
            <a:endParaRPr lang="en-US" baseline="0" dirty="0" smtClean="0"/>
          </a:p>
          <a:p>
            <a:r>
              <a:rPr lang="en-US" baseline="0" dirty="0" smtClean="0"/>
              <a:t>Record your thoughts in the reflection box on p. 7.</a:t>
            </a:r>
            <a:endParaRPr lang="en-US" dirty="0"/>
          </a:p>
        </p:txBody>
      </p:sp>
      <p:sp>
        <p:nvSpPr>
          <p:cNvPr id="4" name="Slide Number Placeholder 3"/>
          <p:cNvSpPr>
            <a:spLocks noGrp="1"/>
          </p:cNvSpPr>
          <p:nvPr>
            <p:ph type="sldNum" sz="quarter" idx="10"/>
          </p:nvPr>
        </p:nvSpPr>
        <p:spPr/>
        <p:txBody>
          <a:bodyPr/>
          <a:lstStyle/>
          <a:p>
            <a:fld id="{1131D6BC-726B-4B9C-9EDD-61A98FC12577}" type="slidenum">
              <a:rPr lang="en-US" smtClean="0"/>
              <a:pPr/>
              <a:t>30</a:t>
            </a:fld>
            <a:endParaRPr lang="en-US" dirty="0"/>
          </a:p>
        </p:txBody>
      </p:sp>
    </p:spTree>
    <p:extLst>
      <p:ext uri="{BB962C8B-B14F-4D97-AF65-F5344CB8AC3E}">
        <p14:creationId xmlns:p14="http://schemas.microsoft.com/office/powerpoint/2010/main" val="10633065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 8]</a:t>
            </a:r>
          </a:p>
          <a:p>
            <a:r>
              <a:rPr lang="en-US" dirty="0" smtClean="0"/>
              <a:t>Listen to and understand the motives and feelings of others.</a:t>
            </a:r>
          </a:p>
          <a:p>
            <a:endParaRPr lang="en-US" dirty="0" smtClean="0"/>
          </a:p>
          <a:p>
            <a:r>
              <a:rPr lang="en-US" i="1" dirty="0" smtClean="0"/>
              <a:t>Story</a:t>
            </a:r>
            <a:r>
              <a:rPr lang="en-US" i="1" baseline="0" dirty="0" smtClean="0"/>
              <a:t> - </a:t>
            </a:r>
            <a:r>
              <a:rPr lang="en-US" sz="1200" b="0" i="1" kern="1200" dirty="0" smtClean="0">
                <a:solidFill>
                  <a:schemeClr val="tx1"/>
                </a:solidFill>
                <a:effectLst/>
                <a:latin typeface="+mn-lt"/>
                <a:ea typeface="+mn-ea"/>
                <a:cs typeface="+mn-cs"/>
              </a:rPr>
              <a:t>Honey, I’m Home </a:t>
            </a:r>
          </a:p>
          <a:p>
            <a:r>
              <a:rPr lang="en-US" sz="1200" i="1" kern="1200" dirty="0" smtClean="0">
                <a:solidFill>
                  <a:schemeClr val="tx1"/>
                </a:solidFill>
                <a:effectLst/>
                <a:latin typeface="+mn-lt"/>
                <a:ea typeface="+mn-ea"/>
                <a:cs typeface="+mn-cs"/>
              </a:rPr>
              <a:t>Jenny had gotten home from work late and looked at the clock. Ouch. Her husband would be there any minute. He was a long-distance truck driver who was gone 3-4 days at a time. He was due back from his latest trip at 6:00 pm or so, and her tradition was to celebrate the beginning of several days together with a special dinner. She loved doing it. She would even light candles and use their only linen tablecloth.</a:t>
            </a:r>
          </a:p>
          <a:p>
            <a:r>
              <a:rPr lang="en-US" sz="1200" i="1"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But now she had only 15 minutes to start a meal and get everything else ready. At 6:15 pm she actually was relieved he still had not arrived. It gave her the chance to get the food going. Nevertheless, all too soon she heard the air brakes bleat as he brought the 18-wheeler to a stop in front of the house. She began biting her lip. She could imagine him taking off his boots in the utility room, hanging up his coat and calling out to her. She knew his face would fall when he saw the half-set table and no food.</a:t>
            </a:r>
          </a:p>
          <a:p>
            <a:r>
              <a:rPr lang="en-US" sz="1200" i="1"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The door opened, the boots were unlaced, and the coat was hung up. He called out: “Hey, Jenny.” She automatically yelled back, “Hi, Hon.” She inhaled in anticipation of his disappointed look as he glanced around the corner into the kitchen. He looked at the table. He gazed up at her, broke into a big smile and bellowed, “Well, it looks like I got home just in time to help!” All her fears dissolved.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Compassion involves “turning</a:t>
            </a:r>
            <a:r>
              <a:rPr lang="en-US" sz="1200" kern="1200" baseline="0" dirty="0" smtClean="0">
                <a:solidFill>
                  <a:schemeClr val="tx1"/>
                </a:solidFill>
                <a:effectLst/>
                <a:latin typeface="+mn-lt"/>
                <a:ea typeface="+mn-ea"/>
                <a:cs typeface="+mn-cs"/>
              </a:rPr>
              <a:t> towards” another person rather than “turning away from” or “against” them. In the story above, the truck driver “turned toward” his wife and it made all the difference. It clamed her fears.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Two important parts of “turning toward” others are: 1. Being willing to listen past the edge in their voice and 2. responding to their hopes and dreams for the future (granting in fantasy that which you can’t grant in reality).</a:t>
            </a:r>
            <a:endParaRPr lang="en-US" dirty="0" smtClean="0"/>
          </a:p>
        </p:txBody>
      </p:sp>
      <p:sp>
        <p:nvSpPr>
          <p:cNvPr id="4" name="Slide Number Placeholder 3"/>
          <p:cNvSpPr>
            <a:spLocks noGrp="1"/>
          </p:cNvSpPr>
          <p:nvPr>
            <p:ph type="sldNum" sz="quarter" idx="10"/>
          </p:nvPr>
        </p:nvSpPr>
        <p:spPr/>
        <p:txBody>
          <a:bodyPr/>
          <a:lstStyle/>
          <a:p>
            <a:fld id="{1131D6BC-726B-4B9C-9EDD-61A98FC12577}" type="slidenum">
              <a:rPr lang="en-US" smtClean="0"/>
              <a:pPr/>
              <a:t>31</a:t>
            </a:fld>
            <a:endParaRPr lang="en-US" dirty="0"/>
          </a:p>
        </p:txBody>
      </p:sp>
    </p:spTree>
    <p:extLst>
      <p:ext uri="{BB962C8B-B14F-4D97-AF65-F5344CB8AC3E}">
        <p14:creationId xmlns:p14="http://schemas.microsoft.com/office/powerpoint/2010/main" val="7473631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Applying compassion to your own situation</a:t>
            </a:r>
          </a:p>
          <a:p>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The</a:t>
            </a:r>
            <a:r>
              <a:rPr lang="en-US" sz="1200" i="1" kern="1200" baseline="0" dirty="0" smtClean="0">
                <a:solidFill>
                  <a:schemeClr val="tx1"/>
                </a:solidFill>
                <a:latin typeface="+mn-lt"/>
                <a:ea typeface="+mn-ea"/>
                <a:cs typeface="+mn-cs"/>
              </a:rPr>
              <a:t> helpful traveler story:</a:t>
            </a:r>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Setting: Chicago airport, bad</a:t>
            </a:r>
            <a:r>
              <a:rPr lang="en-US" sz="1200" i="1" kern="1200" baseline="0" dirty="0" smtClean="0">
                <a:solidFill>
                  <a:schemeClr val="tx1"/>
                </a:solidFill>
                <a:latin typeface="+mn-lt"/>
                <a:ea typeface="+mn-ea"/>
                <a:cs typeface="+mn-cs"/>
              </a:rPr>
              <a:t> weather and canceled flights had stranded many hungry, tired travelers.</a:t>
            </a:r>
          </a:p>
          <a:p>
            <a:r>
              <a:rPr lang="en-US" sz="1200" i="1" kern="1200" baseline="0" dirty="0" smtClean="0">
                <a:solidFill>
                  <a:schemeClr val="tx1"/>
                </a:solidFill>
                <a:latin typeface="+mn-lt"/>
                <a:ea typeface="+mn-ea"/>
                <a:cs typeface="+mn-cs"/>
              </a:rPr>
              <a:t>Subject: Woman with a tired crying, soaked, 2-year-old was pushing her along with her foot as they waited in line to be re-booked.</a:t>
            </a:r>
          </a:p>
          <a:p>
            <a:r>
              <a:rPr lang="en-US" sz="1200" i="1" kern="1200" baseline="0" dirty="0" smtClean="0">
                <a:solidFill>
                  <a:schemeClr val="tx1"/>
                </a:solidFill>
                <a:latin typeface="+mn-lt"/>
                <a:ea typeface="+mn-ea"/>
                <a:cs typeface="+mn-cs"/>
              </a:rPr>
              <a:t>The perspective of observers: Critical of insensitive mother, annoyed by crying child, no one offered to help child or mother. “She didn’t deserve their help.”</a:t>
            </a:r>
          </a:p>
          <a:p>
            <a:r>
              <a:rPr lang="en-US" sz="1200" i="1" kern="1200" baseline="0" dirty="0" smtClean="0">
                <a:solidFill>
                  <a:schemeClr val="tx1"/>
                </a:solidFill>
                <a:latin typeface="+mn-lt"/>
                <a:ea typeface="+mn-ea"/>
                <a:cs typeface="+mn-cs"/>
              </a:rPr>
              <a:t>One who was different: Older man with a kind smile asked: “May I help?” He lifted the sobbing child and held her. He offered her a piece of gum. The mother told him that she was pregnant and threatening to miscarry and had been told by her doctor not to carry the child. The man then talked to the people in the line one by one telling them that the mother needed their help and asking if they would allow the woman to go to the front of the line. He took her to the counter and got her the next flight to Michigan. He walked mother and daughter to seats at their gate, made sure they were okay, then parted.</a:t>
            </a:r>
            <a:endParaRPr lang="en-US" sz="1200" i="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Notice how judging a person keeps us from feeling or showing compassion. When we focus on the pain, we know what to do.</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Discussion: How can you open your heart to someone else’s view? </a:t>
            </a:r>
            <a:r>
              <a:rPr lang="en-US" baseline="0" dirty="0" smtClean="0"/>
              <a:t>Record your thoughts in the reflection box on p. 8.</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131D6BC-726B-4B9C-9EDD-61A98FC12577}" type="slidenum">
              <a:rPr lang="en-US" smtClean="0"/>
              <a:pPr/>
              <a:t>32</a:t>
            </a:fld>
            <a:endParaRPr lang="en-US" dirty="0"/>
          </a:p>
        </p:txBody>
      </p:sp>
    </p:spTree>
    <p:extLst>
      <p:ext uri="{BB962C8B-B14F-4D97-AF65-F5344CB8AC3E}">
        <p14:creationId xmlns:p14="http://schemas.microsoft.com/office/powerpoint/2010/main" val="37504716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a:ea typeface="Calibri"/>
                <a:cs typeface="Times New Roman"/>
              </a:rPr>
              <a:t>[p. 9]</a:t>
            </a:r>
          </a:p>
          <a:p>
            <a:pPr marL="0" marR="0">
              <a:spcBef>
                <a:spcPts val="0"/>
              </a:spcBef>
              <a:spcAft>
                <a:spcPts val="0"/>
              </a:spcAft>
            </a:pPr>
            <a:r>
              <a:rPr lang="en-US" sz="1200" dirty="0" smtClean="0">
                <a:effectLst/>
                <a:latin typeface="Times New Roman"/>
                <a:ea typeface="Calibri"/>
                <a:cs typeface="Times New Roman"/>
              </a:rPr>
              <a:t>Key 3: Positivity inspires our hearts. It’s the practice of seeing the good in people.</a:t>
            </a:r>
          </a:p>
          <a:p>
            <a:pPr marL="0" marR="0">
              <a:spcBef>
                <a:spcPts val="0"/>
              </a:spcBef>
              <a:spcAft>
                <a:spcPts val="0"/>
              </a:spcAft>
            </a:pPr>
            <a:endParaRPr lang="en-US" sz="1200" dirty="0" smtClean="0">
              <a:effectLst/>
              <a:latin typeface="Times New Roman"/>
              <a:ea typeface="Calibri"/>
              <a:cs typeface="Times New Roman"/>
            </a:endParaRPr>
          </a:p>
          <a:p>
            <a:pPr marL="0" marR="0">
              <a:spcBef>
                <a:spcPts val="0"/>
              </a:spcBef>
              <a:spcAft>
                <a:spcPts val="0"/>
              </a:spcAft>
            </a:pPr>
            <a:r>
              <a:rPr lang="en-US" sz="1200" dirty="0" smtClean="0">
                <a:effectLst/>
                <a:latin typeface="Times New Roman"/>
                <a:ea typeface="Calibri"/>
                <a:cs typeface="Times New Roman"/>
              </a:rPr>
              <a:t>Positivity may be one of the best attested truths of healthy relationships!</a:t>
            </a:r>
          </a:p>
          <a:p>
            <a:pPr marL="0" marR="0">
              <a:spcBef>
                <a:spcPts val="0"/>
              </a:spcBef>
              <a:spcAft>
                <a:spcPts val="0"/>
              </a:spcAft>
            </a:pPr>
            <a:endParaRPr lang="en-US" sz="1200" dirty="0" smtClean="0">
              <a:effectLst/>
              <a:latin typeface="Times New Roman"/>
              <a:ea typeface="Calibri"/>
              <a:cs typeface="Times New Roman"/>
            </a:endParaRPr>
          </a:p>
          <a:p>
            <a:pPr marL="0" marR="0">
              <a:spcBef>
                <a:spcPts val="0"/>
              </a:spcBef>
              <a:spcAft>
                <a:spcPts val="0"/>
              </a:spcAft>
            </a:pPr>
            <a:r>
              <a:rPr lang="en-US" sz="1200" i="1" dirty="0" smtClean="0">
                <a:effectLst/>
                <a:latin typeface="Times New Roman"/>
                <a:ea typeface="Calibri"/>
                <a:cs typeface="Times New Roman"/>
              </a:rPr>
              <a:t>Sandra Murray and positive illusions – “Don’t dwell on negativity. Let positivity define your relationships. People who are the happiest have positive illusions</a:t>
            </a:r>
            <a:r>
              <a:rPr lang="en-US" sz="1200" i="1" baseline="0" dirty="0" smtClean="0">
                <a:effectLst/>
                <a:latin typeface="Times New Roman"/>
                <a:ea typeface="Calibri"/>
                <a:cs typeface="Times New Roman"/>
              </a:rPr>
              <a:t> about one another. They believe that their relationships are extraordinary. They see through rose-colored glasses.”</a:t>
            </a:r>
          </a:p>
          <a:p>
            <a:pPr marL="0" marR="0">
              <a:spcBef>
                <a:spcPts val="0"/>
              </a:spcBef>
              <a:spcAft>
                <a:spcPts val="0"/>
              </a:spcAft>
            </a:pPr>
            <a:endParaRPr lang="en-US" sz="1200" baseline="0" dirty="0" smtClean="0">
              <a:effectLst/>
              <a:latin typeface="Times New Roman"/>
              <a:ea typeface="Calibri"/>
              <a:cs typeface="Times New Roman"/>
            </a:endParaRPr>
          </a:p>
          <a:p>
            <a:pPr marL="0" marR="0">
              <a:spcBef>
                <a:spcPts val="0"/>
              </a:spcBef>
              <a:spcAft>
                <a:spcPts val="0"/>
              </a:spcAft>
            </a:pPr>
            <a:r>
              <a:rPr lang="en-US" sz="1200" baseline="0" dirty="0" smtClean="0">
                <a:effectLst/>
                <a:latin typeface="Times New Roman"/>
                <a:ea typeface="Calibri"/>
                <a:cs typeface="Times New Roman"/>
              </a:rPr>
              <a:t>Research indicates healthy relationships are more idealistic and realistic.</a:t>
            </a:r>
            <a:endParaRPr lang="en-US" sz="1200" dirty="0" smtClean="0">
              <a:effectLst/>
              <a:latin typeface="Times New Roman"/>
              <a:ea typeface="Calibri"/>
              <a:cs typeface="Times New Roman"/>
            </a:endParaRPr>
          </a:p>
          <a:p>
            <a:pPr marL="0" marR="0">
              <a:spcBef>
                <a:spcPts val="0"/>
              </a:spcBef>
              <a:spcAft>
                <a:spcPts val="0"/>
              </a:spcAft>
            </a:pPr>
            <a:endParaRPr lang="en-US" sz="1200" i="1" dirty="0" smtClean="0">
              <a:effectLst/>
              <a:latin typeface="Times New Roman"/>
              <a:ea typeface="Calibri"/>
              <a:cs typeface="Times New Roman"/>
            </a:endParaRPr>
          </a:p>
          <a:p>
            <a:pPr marL="0" marR="0">
              <a:spcBef>
                <a:spcPts val="0"/>
              </a:spcBef>
              <a:spcAft>
                <a:spcPts val="0"/>
              </a:spcAft>
            </a:pPr>
            <a:r>
              <a:rPr lang="en-US" sz="1200" i="1" dirty="0" smtClean="0">
                <a:effectLst/>
                <a:latin typeface="Times New Roman"/>
                <a:ea typeface="Calibri"/>
                <a:cs typeface="Times New Roman"/>
              </a:rPr>
              <a:t>John Gottman and 5:1 ratio of positive comments and interactions</a:t>
            </a:r>
            <a:r>
              <a:rPr lang="en-US" sz="1200" i="1" baseline="0" dirty="0" smtClean="0">
                <a:effectLst/>
                <a:latin typeface="Times New Roman"/>
                <a:ea typeface="Calibri"/>
                <a:cs typeface="Times New Roman"/>
              </a:rPr>
              <a:t> for every one negative. He also recommends writing down the things that “went well” on a daily basis.</a:t>
            </a:r>
            <a:endParaRPr lang="en-US" sz="1200" i="1" dirty="0" smtClean="0">
              <a:effectLst/>
              <a:latin typeface="Times New Roman"/>
              <a:ea typeface="Calibri"/>
              <a:cs typeface="Times New Roman"/>
            </a:endParaRPr>
          </a:p>
          <a:p>
            <a:endParaRPr lang="en-US" dirty="0" smtClean="0"/>
          </a:p>
          <a:p>
            <a:r>
              <a:rPr lang="en-US" i="1" dirty="0" smtClean="0"/>
              <a:t>Albert</a:t>
            </a:r>
            <a:r>
              <a:rPr lang="en-US" i="1" baseline="0" dirty="0" smtClean="0"/>
              <a:t> Einstein – “Everybody is a genius. But if you judge a fish by its ability to climb a tree, it will live its whole life believing that it is stupid.”</a:t>
            </a:r>
          </a:p>
          <a:p>
            <a:endParaRPr lang="en-US" baseline="0" dirty="0" smtClean="0"/>
          </a:p>
          <a:p>
            <a:r>
              <a:rPr lang="en-US" baseline="0" dirty="0" smtClean="0"/>
              <a:t>As you interact with people what do you usually see/think?</a:t>
            </a:r>
          </a:p>
          <a:p>
            <a:r>
              <a:rPr lang="en-US" baseline="0" dirty="0" smtClean="0"/>
              <a:t>Usual response: “People are a mess. They are self-centered and thoughtless.” (John </a:t>
            </a:r>
            <a:r>
              <a:rPr lang="en-US" baseline="0" dirty="0" err="1" smtClean="0"/>
              <a:t>Gottman</a:t>
            </a:r>
            <a:r>
              <a:rPr lang="en-US" baseline="0" dirty="0" smtClean="0"/>
              <a:t> calls this practicing a “crabby habit of mind.”)</a:t>
            </a:r>
          </a:p>
          <a:p>
            <a:r>
              <a:rPr lang="en-US" baseline="0" dirty="0" smtClean="0"/>
              <a:t>Positive response: “People really try. I’m amazed at some of the things they come up with.”</a:t>
            </a:r>
            <a:endParaRPr lang="en-US" dirty="0"/>
          </a:p>
        </p:txBody>
      </p:sp>
      <p:sp>
        <p:nvSpPr>
          <p:cNvPr id="4" name="Slide Number Placeholder 3"/>
          <p:cNvSpPr>
            <a:spLocks noGrp="1"/>
          </p:cNvSpPr>
          <p:nvPr>
            <p:ph type="sldNum" sz="quarter" idx="10"/>
          </p:nvPr>
        </p:nvSpPr>
        <p:spPr/>
        <p:txBody>
          <a:bodyPr/>
          <a:lstStyle/>
          <a:p>
            <a:fld id="{1131D6BC-726B-4B9C-9EDD-61A98FC12577}" type="slidenum">
              <a:rPr lang="en-US" smtClean="0"/>
              <a:pPr/>
              <a:t>33</a:t>
            </a:fld>
            <a:endParaRPr lang="en-US" dirty="0"/>
          </a:p>
        </p:txBody>
      </p:sp>
    </p:spTree>
    <p:extLst>
      <p:ext uri="{BB962C8B-B14F-4D97-AF65-F5344CB8AC3E}">
        <p14:creationId xmlns:p14="http://schemas.microsoft.com/office/powerpoint/2010/main" val="24325796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effectLst/>
                <a:latin typeface="Times New Roman"/>
                <a:ea typeface="Calibri"/>
                <a:cs typeface="Times New Roman"/>
              </a:rPr>
              <a:t>How to cultivate positivity</a:t>
            </a:r>
          </a:p>
          <a:p>
            <a:pPr marL="0" marR="0">
              <a:spcBef>
                <a:spcPts val="0"/>
              </a:spcBef>
              <a:spcAft>
                <a:spcPts val="0"/>
              </a:spcAft>
            </a:pPr>
            <a:endParaRPr lang="en-US" sz="1200" dirty="0" smtClean="0">
              <a:effectLst/>
              <a:latin typeface="Times New Roman"/>
              <a:ea typeface="Calibri"/>
              <a:cs typeface="Times New Roman"/>
            </a:endParaRPr>
          </a:p>
          <a:p>
            <a:pPr marL="0" marR="0">
              <a:spcBef>
                <a:spcPts val="0"/>
              </a:spcBef>
              <a:spcAft>
                <a:spcPts val="0"/>
              </a:spcAft>
            </a:pPr>
            <a:r>
              <a:rPr lang="en-US" sz="1200" i="1" dirty="0" smtClean="0">
                <a:effectLst/>
                <a:latin typeface="Times New Roman"/>
                <a:ea typeface="Calibri"/>
                <a:cs typeface="Times New Roman"/>
              </a:rPr>
              <a:t>50 wedding anniversary</a:t>
            </a:r>
          </a:p>
          <a:p>
            <a:r>
              <a:rPr lang="en-US" i="1" dirty="0" smtClean="0"/>
              <a:t>At their 50th wedding anniversary, friends asked the honored couple the secret to their happiness. The wife replied that, when they first got married, she decided to forgive her husband ten of his faults. The curious guests asked her to name some of the faults. She replied that she never got around to listing the faults—but every time he did something that made her mad, she told herself: “It’s a good thing for him that is one of the ten!”</a:t>
            </a:r>
          </a:p>
          <a:p>
            <a:endParaRPr lang="en-US" dirty="0" smtClean="0"/>
          </a:p>
          <a:p>
            <a:r>
              <a:rPr lang="en-US" i="1" dirty="0" smtClean="0"/>
              <a:t>For healthy</a:t>
            </a:r>
            <a:r>
              <a:rPr lang="en-US" i="1" baseline="0" dirty="0" smtClean="0"/>
              <a:t> relationships, we can offer people pre-forgiveness. Even before they have annoyed or hurt us, we already choose to forgive them.</a:t>
            </a:r>
            <a:endParaRPr lang="en-US" i="1" dirty="0"/>
          </a:p>
        </p:txBody>
      </p:sp>
      <p:sp>
        <p:nvSpPr>
          <p:cNvPr id="4" name="Slide Number Placeholder 3"/>
          <p:cNvSpPr>
            <a:spLocks noGrp="1"/>
          </p:cNvSpPr>
          <p:nvPr>
            <p:ph type="sldNum" sz="quarter" idx="10"/>
          </p:nvPr>
        </p:nvSpPr>
        <p:spPr/>
        <p:txBody>
          <a:bodyPr/>
          <a:lstStyle/>
          <a:p>
            <a:fld id="{1131D6BC-726B-4B9C-9EDD-61A98FC12577}" type="slidenum">
              <a:rPr lang="en-US" smtClean="0"/>
              <a:pPr/>
              <a:t>34</a:t>
            </a:fld>
            <a:endParaRPr lang="en-US" dirty="0"/>
          </a:p>
        </p:txBody>
      </p:sp>
    </p:spTree>
    <p:extLst>
      <p:ext uri="{BB962C8B-B14F-4D97-AF65-F5344CB8AC3E}">
        <p14:creationId xmlns:p14="http://schemas.microsoft.com/office/powerpoint/2010/main" val="5412214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remember the good times in a relationship.</a:t>
            </a:r>
          </a:p>
          <a:p>
            <a:endParaRPr lang="en-US" dirty="0" smtClean="0"/>
          </a:p>
          <a:p>
            <a:r>
              <a:rPr lang="en-US" dirty="0" smtClean="0"/>
              <a:t>Think of the conflict you described earlier. What are your best memories of that person? Write those memories in the reflection box on p. 9.</a:t>
            </a:r>
          </a:p>
          <a:p>
            <a:endParaRPr lang="en-US" dirty="0" smtClean="0"/>
          </a:p>
          <a:p>
            <a:r>
              <a:rPr lang="en-US" i="1" dirty="0" smtClean="0"/>
              <a:t>Married</a:t>
            </a:r>
            <a:r>
              <a:rPr lang="en-US" i="1" baseline="0" dirty="0" smtClean="0"/>
              <a:t> couple: When we are upset with one another, we are better off remembering all the things we love about one another and the good times we’ve had (i.e. trips, anniversaries, inside jokes, shared interests, passion, enthusiasm, humor, smile, etc.)</a:t>
            </a:r>
            <a:endParaRPr lang="en-US" i="1" dirty="0"/>
          </a:p>
        </p:txBody>
      </p:sp>
      <p:sp>
        <p:nvSpPr>
          <p:cNvPr id="4" name="Slide Number Placeholder 3"/>
          <p:cNvSpPr>
            <a:spLocks noGrp="1"/>
          </p:cNvSpPr>
          <p:nvPr>
            <p:ph type="sldNum" sz="quarter" idx="10"/>
          </p:nvPr>
        </p:nvSpPr>
        <p:spPr/>
        <p:txBody>
          <a:bodyPr/>
          <a:lstStyle/>
          <a:p>
            <a:fld id="{1131D6BC-726B-4B9C-9EDD-61A98FC12577}" type="slidenum">
              <a:rPr lang="en-US" smtClean="0"/>
              <a:pPr/>
              <a:t>35</a:t>
            </a:fld>
            <a:endParaRPr lang="en-US" dirty="0"/>
          </a:p>
        </p:txBody>
      </p:sp>
    </p:spTree>
    <p:extLst>
      <p:ext uri="{BB962C8B-B14F-4D97-AF65-F5344CB8AC3E}">
        <p14:creationId xmlns:p14="http://schemas.microsoft.com/office/powerpoint/2010/main" val="6985497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a:ea typeface="Calibri"/>
                <a:cs typeface="Times New Roman"/>
              </a:rPr>
              <a:t>[p. 10]</a:t>
            </a:r>
          </a:p>
          <a:p>
            <a:pPr marL="0" marR="0">
              <a:spcBef>
                <a:spcPts val="0"/>
              </a:spcBef>
              <a:spcAft>
                <a:spcPts val="0"/>
              </a:spcAft>
            </a:pPr>
            <a:r>
              <a:rPr lang="en-US" sz="1200" dirty="0" smtClean="0">
                <a:effectLst/>
                <a:latin typeface="Times New Roman"/>
                <a:ea typeface="Calibri"/>
                <a:cs typeface="Times New Roman"/>
              </a:rPr>
              <a:t>We can focus on the good qualities in people and appreciate how they enrich our lives.</a:t>
            </a:r>
          </a:p>
          <a:p>
            <a:pPr marL="0" marR="0">
              <a:spcBef>
                <a:spcPts val="0"/>
              </a:spcBef>
              <a:spcAft>
                <a:spcPts val="0"/>
              </a:spcAft>
            </a:pPr>
            <a:r>
              <a:rPr lang="en-US" sz="1200" dirty="0" smtClean="0">
                <a:effectLst/>
                <a:latin typeface="Times New Roman"/>
                <a:ea typeface="Calibri"/>
                <a:cs typeface="Times New Roman"/>
              </a:rPr>
              <a:t>In the first reflection box on p. 10,</a:t>
            </a:r>
            <a:r>
              <a:rPr lang="en-US" sz="1200" baseline="0" dirty="0" smtClean="0">
                <a:effectLst/>
                <a:latin typeface="Times New Roman"/>
                <a:ea typeface="Calibri"/>
                <a:cs typeface="Times New Roman"/>
              </a:rPr>
              <a:t> write the good qualities the person has.</a:t>
            </a:r>
            <a:endParaRPr lang="en-US" sz="1200" dirty="0" smtClean="0">
              <a:effectLst/>
              <a:latin typeface="Times New Roman"/>
              <a:ea typeface="Calibri"/>
              <a:cs typeface="Times New Roman"/>
            </a:endParaRPr>
          </a:p>
          <a:p>
            <a:pPr marL="0" marR="0">
              <a:spcBef>
                <a:spcPts val="0"/>
              </a:spcBef>
              <a:spcAft>
                <a:spcPts val="0"/>
              </a:spcAft>
            </a:pPr>
            <a:endParaRPr lang="en-US" sz="1200" i="1" dirty="0" smtClean="0">
              <a:effectLst/>
              <a:latin typeface="Times New Roman"/>
              <a:cs typeface="Times New Roman"/>
            </a:endParaRPr>
          </a:p>
          <a:p>
            <a:pPr marL="0" marR="0">
              <a:spcBef>
                <a:spcPts val="0"/>
              </a:spcBef>
              <a:spcAft>
                <a:spcPts val="0"/>
              </a:spcAft>
            </a:pPr>
            <a:r>
              <a:rPr lang="en-US" sz="1200" i="1" dirty="0" smtClean="0">
                <a:effectLst/>
                <a:latin typeface="Times New Roman"/>
                <a:cs typeface="Times New Roman"/>
              </a:rPr>
              <a:t>Story - Teen girl who’s driving with the family in the car. She lets go of wheel</a:t>
            </a:r>
            <a:r>
              <a:rPr lang="en-US" sz="1200" i="1" baseline="0" dirty="0" smtClean="0">
                <a:effectLst/>
                <a:latin typeface="Times New Roman"/>
                <a:cs typeface="Times New Roman"/>
              </a:rPr>
              <a:t> on a long curve that scares her. They crash through a </a:t>
            </a:r>
            <a:r>
              <a:rPr lang="en-US" sz="1200" i="1" baseline="0" dirty="0" err="1" smtClean="0">
                <a:effectLst/>
                <a:latin typeface="Times New Roman"/>
                <a:cs typeface="Times New Roman"/>
              </a:rPr>
              <a:t>Penzoil</a:t>
            </a:r>
            <a:r>
              <a:rPr lang="en-US" sz="1200" i="1" baseline="0" dirty="0" smtClean="0">
                <a:effectLst/>
                <a:latin typeface="Times New Roman"/>
                <a:cs typeface="Times New Roman"/>
              </a:rPr>
              <a:t> sign and come to a screeching stop in front of a gas station. After a moment of silence, the father quips, “As long as we are here, does anyone need to use the restroom?”</a:t>
            </a:r>
            <a:endParaRPr lang="en-US" i="1" dirty="0"/>
          </a:p>
        </p:txBody>
      </p:sp>
      <p:sp>
        <p:nvSpPr>
          <p:cNvPr id="4" name="Slide Number Placeholder 3"/>
          <p:cNvSpPr>
            <a:spLocks noGrp="1"/>
          </p:cNvSpPr>
          <p:nvPr>
            <p:ph type="sldNum" sz="quarter" idx="10"/>
          </p:nvPr>
        </p:nvSpPr>
        <p:spPr/>
        <p:txBody>
          <a:bodyPr/>
          <a:lstStyle/>
          <a:p>
            <a:fld id="{1131D6BC-726B-4B9C-9EDD-61A98FC12577}" type="slidenum">
              <a:rPr lang="en-US" smtClean="0"/>
              <a:pPr/>
              <a:t>36</a:t>
            </a:fld>
            <a:endParaRPr lang="en-US" dirty="0"/>
          </a:p>
        </p:txBody>
      </p:sp>
    </p:spTree>
    <p:extLst>
      <p:ext uri="{BB962C8B-B14F-4D97-AF65-F5344CB8AC3E}">
        <p14:creationId xmlns:p14="http://schemas.microsoft.com/office/powerpoint/2010/main" val="5232581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effectLst/>
                <a:latin typeface="Times New Roman"/>
                <a:ea typeface="Calibri"/>
                <a:cs typeface="Times New Roman"/>
              </a:rPr>
              <a:t>When relationships don’t go well, we can assume that problems are temporary or minimal.</a:t>
            </a:r>
          </a:p>
          <a:p>
            <a:pPr marL="0" marR="0">
              <a:spcBef>
                <a:spcPts val="0"/>
              </a:spcBef>
              <a:spcAft>
                <a:spcPts val="0"/>
              </a:spcAft>
            </a:pPr>
            <a:endParaRPr lang="en-US" sz="1200" dirty="0" smtClean="0">
              <a:effectLst/>
              <a:latin typeface="Times New Roman"/>
              <a:ea typeface="Calibri"/>
              <a:cs typeface="Times New Roman"/>
            </a:endParaRPr>
          </a:p>
          <a:p>
            <a:pPr marL="0" marR="0">
              <a:spcBef>
                <a:spcPts val="0"/>
              </a:spcBef>
              <a:spcAft>
                <a:spcPts val="0"/>
              </a:spcAft>
            </a:pPr>
            <a:r>
              <a:rPr lang="en-US" sz="1200" dirty="0" smtClean="0">
                <a:effectLst/>
                <a:latin typeface="Times New Roman"/>
                <a:ea typeface="Calibri"/>
                <a:cs typeface="Times New Roman"/>
              </a:rPr>
              <a:t>Whatever the problem</a:t>
            </a:r>
            <a:r>
              <a:rPr lang="en-US" sz="1200" baseline="0" dirty="0" smtClean="0">
                <a:effectLst/>
                <a:latin typeface="Times New Roman"/>
                <a:ea typeface="Calibri"/>
                <a:cs typeface="Times New Roman"/>
              </a:rPr>
              <a:t> – This too shall pass. It may pass like a kidney stone, but it will pass.</a:t>
            </a:r>
          </a:p>
          <a:p>
            <a:pPr marL="0" marR="0">
              <a:spcBef>
                <a:spcPts val="0"/>
              </a:spcBef>
              <a:spcAft>
                <a:spcPts val="0"/>
              </a:spcAft>
            </a:pPr>
            <a:endParaRPr lang="en-US" sz="1200" baseline="0" dirty="0" smtClean="0">
              <a:effectLst/>
              <a:latin typeface="Times New Roman"/>
              <a:ea typeface="Calibri"/>
              <a:cs typeface="Times New Roman"/>
            </a:endParaRPr>
          </a:p>
          <a:p>
            <a:pPr marL="0" marR="0">
              <a:spcBef>
                <a:spcPts val="0"/>
              </a:spcBef>
              <a:spcAft>
                <a:spcPts val="0"/>
              </a:spcAft>
            </a:pPr>
            <a:r>
              <a:rPr lang="en-US" sz="1200" baseline="0" dirty="0" smtClean="0">
                <a:effectLst/>
                <a:latin typeface="Times New Roman"/>
                <a:ea typeface="Calibri"/>
                <a:cs typeface="Times New Roman"/>
              </a:rPr>
              <a:t>Positive way of thinking in marriage – I don’t know or see the solution right now, but I love you and am committed to you so I know we will find a solution.</a:t>
            </a:r>
          </a:p>
          <a:p>
            <a:pPr marL="0" marR="0">
              <a:spcBef>
                <a:spcPts val="0"/>
              </a:spcBef>
              <a:spcAft>
                <a:spcPts val="0"/>
              </a:spcAft>
            </a:pPr>
            <a:endParaRPr lang="en-US" sz="1200" baseline="0" dirty="0" smtClean="0">
              <a:effectLst/>
              <a:latin typeface="Times New Roman"/>
              <a:ea typeface="Calibri"/>
              <a:cs typeface="Times New Roman"/>
            </a:endParaRPr>
          </a:p>
          <a:p>
            <a:pPr marL="0" marR="0">
              <a:spcBef>
                <a:spcPts val="0"/>
              </a:spcBef>
              <a:spcAft>
                <a:spcPts val="0"/>
              </a:spcAft>
            </a:pPr>
            <a:r>
              <a:rPr lang="en-US" sz="1200" baseline="0" dirty="0" smtClean="0">
                <a:effectLst/>
                <a:latin typeface="Times New Roman"/>
                <a:ea typeface="Calibri"/>
                <a:cs typeface="Times New Roman"/>
              </a:rPr>
              <a:t>We can ask, “What temporary circumstances may be contributing to the conflict?” (i.e., rough day, bad mood, misunderstanding, hungry, sleepy, etc.)</a:t>
            </a:r>
          </a:p>
          <a:p>
            <a:pPr marL="0" marR="0">
              <a:spcBef>
                <a:spcPts val="0"/>
              </a:spcBef>
              <a:spcAft>
                <a:spcPts val="0"/>
              </a:spcAft>
            </a:pPr>
            <a:r>
              <a:rPr lang="en-US" sz="1200" baseline="0" dirty="0" smtClean="0">
                <a:effectLst/>
                <a:latin typeface="Times New Roman"/>
                <a:ea typeface="Calibri"/>
                <a:cs typeface="Times New Roman"/>
              </a:rPr>
              <a:t>In the reflection box on p. 10, write the ways you can “re-script” your memories of the relationship.</a:t>
            </a:r>
            <a:endParaRPr lang="en-US" sz="1200" dirty="0" smtClean="0">
              <a:effectLst/>
              <a:latin typeface="Times New Roman"/>
              <a:ea typeface="Calibri"/>
              <a:cs typeface="Times New Roman"/>
            </a:endParaRPr>
          </a:p>
          <a:p>
            <a:pPr marL="0" marR="0">
              <a:spcBef>
                <a:spcPts val="0"/>
              </a:spcBef>
              <a:spcAft>
                <a:spcPts val="0"/>
              </a:spcAft>
            </a:pPr>
            <a:r>
              <a:rPr lang="en-US" sz="1200" dirty="0" smtClean="0">
                <a:effectLst/>
                <a:latin typeface="Times New Roman"/>
                <a:ea typeface="Calibri"/>
                <a:cs typeface="Times New Roman"/>
              </a:rPr>
              <a:t>	</a:t>
            </a:r>
            <a:endParaRPr lang="en-US" dirty="0"/>
          </a:p>
        </p:txBody>
      </p:sp>
      <p:sp>
        <p:nvSpPr>
          <p:cNvPr id="4" name="Slide Number Placeholder 3"/>
          <p:cNvSpPr>
            <a:spLocks noGrp="1"/>
          </p:cNvSpPr>
          <p:nvPr>
            <p:ph type="sldNum" sz="quarter" idx="10"/>
          </p:nvPr>
        </p:nvSpPr>
        <p:spPr/>
        <p:txBody>
          <a:bodyPr/>
          <a:lstStyle/>
          <a:p>
            <a:fld id="{1131D6BC-726B-4B9C-9EDD-61A98FC12577}" type="slidenum">
              <a:rPr lang="en-US" smtClean="0"/>
              <a:pPr/>
              <a:t>37</a:t>
            </a:fld>
            <a:endParaRPr lang="en-US" dirty="0"/>
          </a:p>
        </p:txBody>
      </p:sp>
    </p:spTree>
    <p:extLst>
      <p:ext uri="{BB962C8B-B14F-4D97-AF65-F5344CB8AC3E}">
        <p14:creationId xmlns:p14="http://schemas.microsoft.com/office/powerpoint/2010/main" val="21433234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1D6BC-726B-4B9C-9EDD-61A98FC12577}" type="slidenum">
              <a:rPr lang="en-US" smtClean="0"/>
              <a:pPr/>
              <a:t>38</a:t>
            </a:fld>
            <a:endParaRPr lang="en-US" dirty="0"/>
          </a:p>
        </p:txBody>
      </p:sp>
    </p:spTree>
    <p:extLst>
      <p:ext uri="{BB962C8B-B14F-4D97-AF65-F5344CB8AC3E}">
        <p14:creationId xmlns:p14="http://schemas.microsoft.com/office/powerpoint/2010/main" val="19585355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see the good things in our relationships as enduring and typical.</a:t>
            </a:r>
          </a:p>
          <a:p>
            <a:endParaRPr lang="en-US" dirty="0" smtClean="0"/>
          </a:p>
          <a:p>
            <a:r>
              <a:rPr lang="en-US" dirty="0" smtClean="0"/>
              <a:t>We can make a </a:t>
            </a:r>
            <a:r>
              <a:rPr lang="en-US" u="sng" dirty="0" smtClean="0"/>
              <a:t>choice</a:t>
            </a:r>
            <a:r>
              <a:rPr lang="en-US" u="none" dirty="0" smtClean="0"/>
              <a:t> to see in positive</a:t>
            </a:r>
            <a:r>
              <a:rPr lang="en-US" u="none" baseline="0" dirty="0" smtClean="0"/>
              <a:t> ways. That expands our hearts from puny to powerful.</a:t>
            </a:r>
          </a:p>
          <a:p>
            <a:endParaRPr lang="en-US" u="none" baseline="0" dirty="0" smtClean="0"/>
          </a:p>
          <a:p>
            <a:r>
              <a:rPr lang="en-US" i="1" u="none" baseline="0" dirty="0" smtClean="0"/>
              <a:t>Gottman: wearing rose-colored glasses so that we see the best in others.</a:t>
            </a:r>
            <a:endParaRPr lang="en-US" i="1" dirty="0" smtClean="0"/>
          </a:p>
          <a:p>
            <a:r>
              <a:rPr lang="en-US" dirty="0" smtClean="0"/>
              <a:t>	</a:t>
            </a:r>
          </a:p>
          <a:p>
            <a:r>
              <a:rPr lang="en-US" dirty="0" smtClean="0"/>
              <a:t>Think about the things that have helped the relationship flourish during times when it was at its best and record those in the reflection box on p. 10.</a:t>
            </a:r>
            <a:endParaRPr lang="en-US" dirty="0"/>
          </a:p>
        </p:txBody>
      </p:sp>
      <p:sp>
        <p:nvSpPr>
          <p:cNvPr id="4" name="Slide Number Placeholder 3"/>
          <p:cNvSpPr>
            <a:spLocks noGrp="1"/>
          </p:cNvSpPr>
          <p:nvPr>
            <p:ph type="sldNum" sz="quarter" idx="10"/>
          </p:nvPr>
        </p:nvSpPr>
        <p:spPr/>
        <p:txBody>
          <a:bodyPr/>
          <a:lstStyle/>
          <a:p>
            <a:fld id="{1131D6BC-726B-4B9C-9EDD-61A98FC12577}" type="slidenum">
              <a:rPr lang="en-US" smtClean="0"/>
              <a:pPr/>
              <a:t>39</a:t>
            </a:fld>
            <a:endParaRPr lang="en-US" dirty="0"/>
          </a:p>
        </p:txBody>
      </p:sp>
    </p:spTree>
    <p:extLst>
      <p:ext uri="{BB962C8B-B14F-4D97-AF65-F5344CB8AC3E}">
        <p14:creationId xmlns:p14="http://schemas.microsoft.com/office/powerpoint/2010/main" val="993984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first tool is knowledge. W</a:t>
            </a:r>
            <a:r>
              <a:rPr lang="en-US" dirty="0" smtClean="0"/>
              <a:t>e try to arm people with knowledge </a:t>
            </a:r>
            <a:r>
              <a:rPr lang="en-US" baseline="0" dirty="0" smtClean="0"/>
              <a:t>in order to prevent or solve problems</a:t>
            </a:r>
            <a:r>
              <a:rPr lang="en-US" dirty="0" smtClean="0"/>
              <a:t>. We have many family programs that are intended to provide useful knowledge. We read books. We talk to experts. We take classes. We get advice. We believe</a:t>
            </a:r>
            <a:r>
              <a:rPr lang="en-US" baseline="0" dirty="0" smtClean="0"/>
              <a:t> that ignorance creates many problems and can be remedied with knowledge.</a:t>
            </a: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1131D6BC-726B-4B9C-9EDD-61A98FC12577}" type="slidenum">
              <a:rPr lang="en-US" smtClean="0"/>
              <a:pPr/>
              <a:t>4</a:t>
            </a:fld>
            <a:endParaRPr lang="en-US" dirty="0"/>
          </a:p>
        </p:txBody>
      </p:sp>
    </p:spTree>
    <p:extLst>
      <p:ext uri="{BB962C8B-B14F-4D97-AF65-F5344CB8AC3E}">
        <p14:creationId xmlns:p14="http://schemas.microsoft.com/office/powerpoint/2010/main" val="20539143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identify examples of people who sustain positive relationships and learn from their examples.</a:t>
            </a:r>
          </a:p>
          <a:p>
            <a:endParaRPr lang="en-US" dirty="0" smtClean="0"/>
          </a:p>
          <a:p>
            <a:r>
              <a:rPr lang="en-US" dirty="0" smtClean="0"/>
              <a:t>Someone you know? Who is</a:t>
            </a:r>
            <a:r>
              <a:rPr lang="en-US" baseline="0" dirty="0" smtClean="0"/>
              <a:t> a great example of sustaining positive relationships? What can you learn from them? </a:t>
            </a:r>
          </a:p>
          <a:p>
            <a:r>
              <a:rPr lang="en-US" baseline="0" dirty="0" smtClean="0"/>
              <a:t>Record this in the reflection box on p. 10.</a:t>
            </a:r>
            <a:endParaRPr lang="en-US" dirty="0"/>
          </a:p>
        </p:txBody>
      </p:sp>
      <p:sp>
        <p:nvSpPr>
          <p:cNvPr id="4" name="Slide Number Placeholder 3"/>
          <p:cNvSpPr>
            <a:spLocks noGrp="1"/>
          </p:cNvSpPr>
          <p:nvPr>
            <p:ph type="sldNum" sz="quarter" idx="10"/>
          </p:nvPr>
        </p:nvSpPr>
        <p:spPr/>
        <p:txBody>
          <a:bodyPr/>
          <a:lstStyle/>
          <a:p>
            <a:fld id="{1131D6BC-726B-4B9C-9EDD-61A98FC12577}" type="slidenum">
              <a:rPr lang="en-US" smtClean="0"/>
              <a:pPr/>
              <a:t>40</a:t>
            </a:fld>
            <a:endParaRPr lang="en-US" dirty="0"/>
          </a:p>
        </p:txBody>
      </p:sp>
    </p:spTree>
    <p:extLst>
      <p:ext uri="{BB962C8B-B14F-4D97-AF65-F5344CB8AC3E}">
        <p14:creationId xmlns:p14="http://schemas.microsoft.com/office/powerpoint/2010/main" val="15402151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Applying positivity to your own situation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What has helped you be more positive in your relationships?</a:t>
            </a:r>
          </a:p>
          <a:p>
            <a:r>
              <a:rPr lang="en-US" sz="1200" kern="1200" dirty="0" smtClean="0">
                <a:solidFill>
                  <a:schemeClr val="tx1"/>
                </a:solidFill>
                <a:latin typeface="+mn-lt"/>
                <a:ea typeface="+mn-ea"/>
                <a:cs typeface="+mn-cs"/>
              </a:rPr>
              <a:t>Maybe your religious</a:t>
            </a:r>
            <a:r>
              <a:rPr lang="en-US" sz="1200" kern="1200" baseline="0" dirty="0" smtClean="0">
                <a:solidFill>
                  <a:schemeClr val="tx1"/>
                </a:solidFill>
                <a:latin typeface="+mn-lt"/>
                <a:ea typeface="+mn-ea"/>
                <a:cs typeface="+mn-cs"/>
              </a:rPr>
              <a:t> convictions? (love your enemies, do good to them who hate you, bless them that curse you . . .)</a:t>
            </a:r>
          </a:p>
          <a:p>
            <a:r>
              <a:rPr lang="en-US" sz="1200" kern="1200" baseline="0" dirty="0" smtClean="0">
                <a:solidFill>
                  <a:schemeClr val="tx1"/>
                </a:solidFill>
                <a:latin typeface="+mn-lt"/>
                <a:ea typeface="+mn-ea"/>
                <a:cs typeface="+mn-cs"/>
              </a:rPr>
              <a:t>A loving example? (a leader or school teacher or neighbor . .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Discussion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131D6BC-726B-4B9C-9EDD-61A98FC12577}" type="slidenum">
              <a:rPr lang="en-US" smtClean="0"/>
              <a:pPr/>
              <a:t>41</a:t>
            </a:fld>
            <a:endParaRPr lang="en-US" dirty="0"/>
          </a:p>
        </p:txBody>
      </p:sp>
    </p:spTree>
    <p:extLst>
      <p:ext uri="{BB962C8B-B14F-4D97-AF65-F5344CB8AC3E}">
        <p14:creationId xmlns:p14="http://schemas.microsoft.com/office/powerpoint/2010/main" val="37504716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[p. 11]</a:t>
            </a:r>
          </a:p>
          <a:p>
            <a:r>
              <a:rPr lang="en-US" sz="1200" kern="1200" dirty="0" smtClean="0">
                <a:solidFill>
                  <a:schemeClr val="tx1"/>
                </a:solidFill>
                <a:latin typeface="+mn-lt"/>
                <a:ea typeface="+mn-ea"/>
                <a:cs typeface="+mn-cs"/>
              </a:rPr>
              <a:t>Changed hearts activate loving responses.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Rome wasn’t built in a day</a:t>
            </a:r>
            <a:r>
              <a:rPr lang="en-US" sz="1200" kern="1200" baseline="0" dirty="0" smtClean="0">
                <a:solidFill>
                  <a:schemeClr val="tx1"/>
                </a:solidFill>
                <a:latin typeface="+mn-lt"/>
                <a:ea typeface="+mn-ea"/>
                <a:cs typeface="+mn-cs"/>
              </a:rPr>
              <a:t> – It required conscious effort and enduring commitment</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Think, feel, and act in different ways. Develop new habits.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can learn to be more open to other people (humble), more sensitive</a:t>
            </a:r>
            <a:r>
              <a:rPr lang="en-US" sz="1200" kern="1200" baseline="0" dirty="0" smtClean="0">
                <a:solidFill>
                  <a:schemeClr val="tx1"/>
                </a:solidFill>
                <a:latin typeface="+mn-lt"/>
                <a:ea typeface="+mn-ea"/>
                <a:cs typeface="+mn-cs"/>
              </a:rPr>
              <a:t> to their concerns (compassionate), and more appreciative of their efforts (positive).</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131D6BC-726B-4B9C-9EDD-61A98FC12577}" type="slidenum">
              <a:rPr lang="en-US" smtClean="0"/>
              <a:pPr/>
              <a:t>42</a:t>
            </a:fld>
            <a:endParaRPr lang="en-US" dirty="0"/>
          </a:p>
        </p:txBody>
      </p:sp>
    </p:spTree>
    <p:extLst>
      <p:ext uri="{BB962C8B-B14F-4D97-AF65-F5344CB8AC3E}">
        <p14:creationId xmlns:p14="http://schemas.microsoft.com/office/powerpoint/2010/main" val="37504716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takes more than just knowledge and skills to have better relationships. But those combined with the motivation of a right heart will help us have the thriving relationships we want.</a:t>
            </a:r>
          </a:p>
          <a:p>
            <a:endParaRPr lang="en-US" dirty="0"/>
          </a:p>
        </p:txBody>
      </p:sp>
      <p:sp>
        <p:nvSpPr>
          <p:cNvPr id="4" name="Slide Number Placeholder 3"/>
          <p:cNvSpPr>
            <a:spLocks noGrp="1"/>
          </p:cNvSpPr>
          <p:nvPr>
            <p:ph type="sldNum" sz="quarter" idx="10"/>
          </p:nvPr>
        </p:nvSpPr>
        <p:spPr/>
        <p:txBody>
          <a:bodyPr/>
          <a:lstStyle/>
          <a:p>
            <a:fld id="{1131D6BC-726B-4B9C-9EDD-61A98FC12577}" type="slidenum">
              <a:rPr lang="en-US" smtClean="0"/>
              <a:pPr/>
              <a:t>43</a:t>
            </a:fld>
            <a:endParaRPr lang="en-US" dirty="0"/>
          </a:p>
        </p:txBody>
      </p:sp>
    </p:spTree>
    <p:extLst>
      <p:ext uri="{BB962C8B-B14F-4D97-AF65-F5344CB8AC3E}">
        <p14:creationId xmlns:p14="http://schemas.microsoft.com/office/powerpoint/2010/main" val="37504716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References (See also</a:t>
            </a:r>
            <a:r>
              <a:rPr lang="en-US" baseline="0" dirty="0" smtClean="0"/>
              <a:t> Recommended Reading on p. 12 of </a:t>
            </a:r>
            <a:r>
              <a:rPr lang="en-US" baseline="0" smtClean="0"/>
              <a:t>the workbook.)</a:t>
            </a:r>
            <a:endParaRPr lang="en-US" dirty="0" smtClean="0"/>
          </a:p>
          <a:p>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smtClean="0">
                <a:solidFill>
                  <a:schemeClr val="tx1"/>
                </a:solidFill>
                <a:latin typeface="+mn-lt"/>
                <a:ea typeface="+mn-ea"/>
                <a:cs typeface="+mn-cs"/>
              </a:rPr>
              <a:t>Baumeister</a:t>
            </a:r>
            <a:r>
              <a:rPr lang="en-US" sz="1200" b="0" i="0" kern="1200" dirty="0" smtClean="0">
                <a:solidFill>
                  <a:schemeClr val="tx1"/>
                </a:solidFill>
                <a:latin typeface="+mn-lt"/>
                <a:ea typeface="+mn-ea"/>
                <a:cs typeface="+mn-cs"/>
              </a:rPr>
              <a:t>, R. (1991). </a:t>
            </a:r>
            <a:r>
              <a:rPr lang="en-US" sz="1200" b="0" i="1" kern="1200" dirty="0" smtClean="0">
                <a:solidFill>
                  <a:schemeClr val="tx1"/>
                </a:solidFill>
                <a:latin typeface="+mn-lt"/>
                <a:ea typeface="+mn-ea"/>
                <a:cs typeface="+mn-cs"/>
              </a:rPr>
              <a:t>Meanings of life</a:t>
            </a:r>
            <a:r>
              <a:rPr lang="en-US" sz="1200" b="0" i="0" kern="1200" dirty="0" smtClean="0">
                <a:solidFill>
                  <a:schemeClr val="tx1"/>
                </a:solidFill>
                <a:latin typeface="+mn-lt"/>
                <a:ea typeface="+mn-ea"/>
                <a:cs typeface="+mn-cs"/>
              </a:rPr>
              <a:t>. New York: Guilford Press.</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Frederick </a:t>
            </a:r>
            <a:r>
              <a:rPr lang="en-US" sz="1200" b="0" i="0" kern="1200" dirty="0" err="1" smtClean="0">
                <a:solidFill>
                  <a:schemeClr val="tx1"/>
                </a:solidFill>
                <a:latin typeface="+mn-lt"/>
                <a:ea typeface="+mn-ea"/>
                <a:cs typeface="+mn-cs"/>
              </a:rPr>
              <a:t>Buechner</a:t>
            </a:r>
            <a:r>
              <a:rPr lang="en-US" sz="1200" b="0" i="0" kern="120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Wishful Thinking </a:t>
            </a:r>
            <a:r>
              <a:rPr lang="en-US" sz="1200" b="0" i="0" kern="1200" dirty="0" smtClean="0">
                <a:solidFill>
                  <a:schemeClr val="tx1"/>
                </a:solidFill>
                <a:latin typeface="+mn-lt"/>
                <a:ea typeface="+mn-ea"/>
                <a:cs typeface="+mn-cs"/>
              </a:rPr>
              <a:t>(San Francisco: Harper &amp; Row, 1993), 2.</a:t>
            </a:r>
            <a:r>
              <a:rPr lang="en-US" dirty="0" smtClean="0"/>
              <a:t/>
            </a:r>
            <a:br>
              <a:rPr lang="en-US" dirty="0" smtClean="0"/>
            </a:b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Gardner, D. (2008). </a:t>
            </a:r>
            <a:r>
              <a:rPr lang="en-US" sz="1200" i="1" kern="1200" baseline="0" dirty="0" smtClean="0">
                <a:solidFill>
                  <a:schemeClr val="tx1"/>
                </a:solidFill>
                <a:latin typeface="+mn-lt"/>
                <a:ea typeface="+mn-ea"/>
                <a:cs typeface="+mn-cs"/>
              </a:rPr>
              <a:t>The science of fear: Why we fear the things we shouldn’t—and put ourselves in greater danger. </a:t>
            </a:r>
            <a:r>
              <a:rPr lang="en-US" sz="1200" i="0" kern="1200" baseline="0" dirty="0" smtClean="0">
                <a:solidFill>
                  <a:schemeClr val="tx1"/>
                </a:solidFill>
                <a:latin typeface="+mn-lt"/>
                <a:ea typeface="+mn-ea"/>
                <a:cs typeface="+mn-cs"/>
              </a:rPr>
              <a:t>New York: Dutton.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err="1" smtClean="0">
                <a:solidFill>
                  <a:schemeClr val="tx1"/>
                </a:solidFill>
                <a:latin typeface="+mn-lt"/>
                <a:ea typeface="+mn-ea"/>
                <a:cs typeface="+mn-cs"/>
              </a:rPr>
              <a:t>Haidt</a:t>
            </a:r>
            <a:r>
              <a:rPr lang="en-US" sz="1200" kern="1200" baseline="0" dirty="0" smtClean="0">
                <a:solidFill>
                  <a:schemeClr val="tx1"/>
                </a:solidFill>
                <a:latin typeface="+mn-lt"/>
                <a:ea typeface="+mn-ea"/>
                <a:cs typeface="+mn-cs"/>
              </a:rPr>
              <a:t>, J. (2006). </a:t>
            </a:r>
            <a:r>
              <a:rPr lang="en-US" sz="1200" i="1" kern="1200" baseline="0" dirty="0" smtClean="0">
                <a:solidFill>
                  <a:schemeClr val="tx1"/>
                </a:solidFill>
                <a:latin typeface="+mn-lt"/>
                <a:ea typeface="+mn-ea"/>
                <a:cs typeface="+mn-cs"/>
              </a:rPr>
              <a:t>The happiness hypothesis. </a:t>
            </a:r>
            <a:r>
              <a:rPr lang="en-US" sz="1200" i="0" kern="1200" baseline="0" dirty="0" smtClean="0">
                <a:solidFill>
                  <a:schemeClr val="tx1"/>
                </a:solidFill>
                <a:latin typeface="+mn-lt"/>
                <a:ea typeface="+mn-ea"/>
                <a:cs typeface="+mn-cs"/>
              </a:rPr>
              <a:t>New York: Basic Books.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latin typeface="+mn-lt"/>
                <a:ea typeface="+mn-ea"/>
                <a:cs typeface="+mn-cs"/>
              </a:rPr>
              <a:t>Pearson (1984). </a:t>
            </a:r>
            <a:r>
              <a:rPr lang="en-US" sz="1200" i="1" kern="1200" baseline="0" dirty="0" smtClean="0">
                <a:solidFill>
                  <a:schemeClr val="tx1"/>
                </a:solidFill>
                <a:latin typeface="+mn-lt"/>
                <a:ea typeface="+mn-ea"/>
                <a:cs typeface="+mn-cs"/>
              </a:rPr>
              <a:t>New Era</a:t>
            </a:r>
            <a:r>
              <a:rPr lang="en-US" sz="1200" i="0" kern="1200" baseline="0" dirty="0" smtClean="0">
                <a:solidFill>
                  <a:schemeClr val="tx1"/>
                </a:solidFill>
                <a:latin typeface="+mn-lt"/>
                <a:ea typeface="+mn-ea"/>
                <a:cs typeface="+mn-cs"/>
              </a:rPr>
              <a:t> magazine.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r>
            <a:br>
              <a:rPr lang="en-US" dirty="0" smtClean="0"/>
            </a:br>
            <a:r>
              <a:rPr lang="en-US" sz="1200" b="0" i="0" kern="1200" dirty="0" smtClean="0">
                <a:solidFill>
                  <a:schemeClr val="tx1"/>
                </a:solidFill>
                <a:latin typeface="+mn-lt"/>
                <a:ea typeface="+mn-ea"/>
                <a:cs typeface="+mn-cs"/>
              </a:rPr>
              <a:t>Peters, L. J. (1977). </a:t>
            </a:r>
            <a:r>
              <a:rPr lang="en-US" sz="1200" b="0" i="1" kern="1200" dirty="0" smtClean="0">
                <a:solidFill>
                  <a:schemeClr val="tx1"/>
                </a:solidFill>
                <a:latin typeface="+mn-lt"/>
                <a:ea typeface="+mn-ea"/>
                <a:cs typeface="+mn-cs"/>
              </a:rPr>
              <a:t>Peter's quotations: Ideas for our time</a:t>
            </a:r>
            <a:r>
              <a:rPr lang="en-US" sz="1200" b="0" i="0" kern="1200" dirty="0" smtClean="0">
                <a:solidFill>
                  <a:schemeClr val="tx1"/>
                </a:solidFill>
                <a:latin typeface="+mn-lt"/>
                <a:ea typeface="+mn-ea"/>
                <a:cs typeface="+mn-cs"/>
              </a:rPr>
              <a:t>. New York: Bantam.</a:t>
            </a:r>
            <a:r>
              <a:rPr lang="en-US" dirty="0" smtClean="0"/>
              <a:t/>
            </a:r>
            <a:br>
              <a:rPr lang="en-US" dirty="0" smtClean="0"/>
            </a:br>
            <a:r>
              <a:rPr lang="en-US" dirty="0" smtClean="0"/>
              <a:t/>
            </a:r>
            <a:br>
              <a:rPr lang="en-US" dirty="0" smtClean="0"/>
            </a:br>
            <a:r>
              <a:rPr lang="en-US" sz="1200" b="0" i="0" kern="1200" dirty="0" err="1" smtClean="0">
                <a:solidFill>
                  <a:schemeClr val="tx1"/>
                </a:solidFill>
                <a:latin typeface="+mn-lt"/>
                <a:ea typeface="+mn-ea"/>
                <a:cs typeface="+mn-cs"/>
              </a:rPr>
              <a:t>Sigsgaard</a:t>
            </a:r>
            <a:r>
              <a:rPr lang="en-US" sz="1200" b="0" i="0" kern="1200" dirty="0" smtClean="0">
                <a:solidFill>
                  <a:schemeClr val="tx1"/>
                </a:solidFill>
                <a:latin typeface="+mn-lt"/>
                <a:ea typeface="+mn-ea"/>
                <a:cs typeface="+mn-cs"/>
              </a:rPr>
              <a:t>, E. (2005). </a:t>
            </a:r>
            <a:r>
              <a:rPr lang="en-US" sz="1200" b="0" i="1" kern="1200" dirty="0" smtClean="0">
                <a:solidFill>
                  <a:schemeClr val="tx1"/>
                </a:solidFill>
                <a:latin typeface="+mn-lt"/>
                <a:ea typeface="+mn-ea"/>
                <a:cs typeface="+mn-cs"/>
              </a:rPr>
              <a:t>Scolding: Why it hurts more than it helps</a:t>
            </a:r>
            <a:r>
              <a:rPr lang="en-US" sz="1200" b="0" i="0" kern="1200" dirty="0" smtClean="0">
                <a:solidFill>
                  <a:schemeClr val="tx1"/>
                </a:solidFill>
                <a:latin typeface="+mn-lt"/>
                <a:ea typeface="+mn-ea"/>
                <a:cs typeface="+mn-cs"/>
              </a:rPr>
              <a:t>. New York: Teachers College Press.</a:t>
            </a:r>
            <a:r>
              <a:rPr lang="en-US" dirty="0" smtClean="0"/>
              <a:t/>
            </a:r>
            <a:br>
              <a:rPr lang="en-US" dirty="0" smtClean="0"/>
            </a:b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err="1" smtClean="0">
                <a:solidFill>
                  <a:schemeClr val="tx1"/>
                </a:solidFill>
                <a:latin typeface="+mn-lt"/>
                <a:ea typeface="+mn-ea"/>
                <a:cs typeface="+mn-cs"/>
              </a:rPr>
              <a:t>Tavris</a:t>
            </a:r>
            <a:r>
              <a:rPr lang="en-US" sz="1200" kern="1200" baseline="0" dirty="0" smtClean="0">
                <a:solidFill>
                  <a:schemeClr val="tx1"/>
                </a:solidFill>
                <a:latin typeface="+mn-lt"/>
                <a:ea typeface="+mn-ea"/>
                <a:cs typeface="+mn-cs"/>
              </a:rPr>
              <a:t>, C., &amp; Aronson, E. (2007). </a:t>
            </a:r>
            <a:r>
              <a:rPr lang="en-US" sz="1200" i="1" kern="1200" baseline="0" dirty="0" smtClean="0">
                <a:solidFill>
                  <a:schemeClr val="tx1"/>
                </a:solidFill>
                <a:latin typeface="+mn-lt"/>
                <a:ea typeface="+mn-ea"/>
                <a:cs typeface="+mn-cs"/>
              </a:rPr>
              <a:t>Mistakes were made (but not by me). New York: Harcourt, Inc.</a:t>
            </a:r>
          </a:p>
          <a:p>
            <a:r>
              <a:rPr lang="en-US" dirty="0" smtClean="0"/>
              <a:t/>
            </a:r>
            <a:br>
              <a:rPr lang="en-US" dirty="0" smtClean="0"/>
            </a:br>
            <a:r>
              <a:rPr lang="en-US" sz="1200" b="0" i="0" kern="1200" dirty="0" smtClean="0">
                <a:solidFill>
                  <a:schemeClr val="tx1"/>
                </a:solidFill>
                <a:latin typeface="+mn-lt"/>
                <a:ea typeface="+mn-ea"/>
                <a:cs typeface="+mn-cs"/>
              </a:rPr>
              <a:t>Williams, R., &amp; Williams, V. (1993). </a:t>
            </a:r>
            <a:r>
              <a:rPr lang="en-US" sz="1200" b="0" i="1" kern="1200" dirty="0" smtClean="0">
                <a:solidFill>
                  <a:schemeClr val="tx1"/>
                </a:solidFill>
                <a:latin typeface="+mn-lt"/>
                <a:ea typeface="+mn-ea"/>
                <a:cs typeface="+mn-cs"/>
              </a:rPr>
              <a:t>Anger kills: Seventeen strategies for controlling the hostility that can harm your health</a:t>
            </a:r>
            <a:r>
              <a:rPr lang="en-US" sz="1200" b="0" i="0" kern="1200" dirty="0" smtClean="0">
                <a:solidFill>
                  <a:schemeClr val="tx1"/>
                </a:solidFill>
                <a:latin typeface="+mn-lt"/>
                <a:ea typeface="+mn-ea"/>
                <a:cs typeface="+mn-cs"/>
              </a:rPr>
              <a:t>. New York: Times Books.</a:t>
            </a:r>
            <a:endParaRPr lang="en-US" dirty="0" smtClean="0"/>
          </a:p>
        </p:txBody>
      </p:sp>
      <p:sp>
        <p:nvSpPr>
          <p:cNvPr id="4" name="Slide Number Placeholder 3"/>
          <p:cNvSpPr>
            <a:spLocks noGrp="1"/>
          </p:cNvSpPr>
          <p:nvPr>
            <p:ph type="sldNum" sz="quarter" idx="10"/>
          </p:nvPr>
        </p:nvSpPr>
        <p:spPr/>
        <p:txBody>
          <a:bodyPr/>
          <a:lstStyle/>
          <a:p>
            <a:fld id="{1131D6BC-726B-4B9C-9EDD-61A98FC12577}" type="slidenum">
              <a:rPr lang="en-US" smtClean="0"/>
              <a:pPr/>
              <a:t>44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tool we try to arm people with is skills. For example, the teaching of communication skills</a:t>
            </a:r>
            <a:r>
              <a:rPr lang="en-US" baseline="0" dirty="0" smtClean="0"/>
              <a:t> such as the “speaker-listener technique” is very popular. The only problem is that r</a:t>
            </a:r>
            <a:r>
              <a:rPr lang="en-US" dirty="0" smtClean="0"/>
              <a:t>esearch shows that communication skills disappear in the face of conflict.</a:t>
            </a:r>
          </a:p>
          <a:p>
            <a:endParaRPr lang="en-US" dirty="0" smtClean="0"/>
          </a:p>
          <a:p>
            <a:r>
              <a:rPr lang="en-US" i="1" dirty="0" smtClean="0"/>
              <a:t>In relationships: “If all we do is stress communication skills to people without softening their hearts, we will simply make people more clever</a:t>
            </a:r>
            <a:r>
              <a:rPr lang="en-US" i="1" baseline="0" dirty="0" smtClean="0"/>
              <a:t> fighters.” – Doug </a:t>
            </a:r>
            <a:r>
              <a:rPr lang="en-US" i="1" baseline="0" dirty="0" err="1" smtClean="0"/>
              <a:t>Brinley</a:t>
            </a:r>
            <a:endParaRPr lang="en-US" i="1" dirty="0" smtClean="0"/>
          </a:p>
          <a:p>
            <a:endParaRPr lang="en-US" dirty="0" smtClean="0"/>
          </a:p>
          <a:p>
            <a:r>
              <a:rPr lang="en-US" i="1" dirty="0" smtClean="0"/>
              <a:t>Another example:</a:t>
            </a:r>
            <a:r>
              <a:rPr lang="en-US" i="1" baseline="0" dirty="0" smtClean="0"/>
              <a:t> Basketball – to be a good player we need a </a:t>
            </a:r>
            <a:r>
              <a:rPr lang="en-US" b="1" i="1" baseline="0" dirty="0" smtClean="0"/>
              <a:t>knowledge</a:t>
            </a:r>
            <a:r>
              <a:rPr lang="en-US" i="1" baseline="0" dirty="0" smtClean="0"/>
              <a:t> of the game and the </a:t>
            </a:r>
            <a:r>
              <a:rPr lang="en-US" b="1" i="1" baseline="0" dirty="0" smtClean="0"/>
              <a:t>skills</a:t>
            </a:r>
            <a:r>
              <a:rPr lang="en-US" i="1" baseline="0" dirty="0" smtClean="0"/>
              <a:t> of dribbling, passing, and shooting. But what if we don’t use the knowledge and skill we have because we are mad at the coach or because we are annoyed with a team mate?</a:t>
            </a:r>
          </a:p>
          <a:p>
            <a:endParaRPr lang="en-US" baseline="0" dirty="0" smtClean="0"/>
          </a:p>
          <a:p>
            <a:r>
              <a:rPr lang="en-US" baseline="0" dirty="0" smtClean="0"/>
              <a:t>What we need are not just knowledge and skills, but the motivation or willingness to use the knowledge and skills we have appropriately (and in the best interest of others/the relationship).</a:t>
            </a:r>
          </a:p>
          <a:p>
            <a:endParaRPr lang="en-US" baseline="0" dirty="0" smtClean="0"/>
          </a:p>
          <a:p>
            <a:r>
              <a:rPr lang="en-US" baseline="0" dirty="0" smtClean="0"/>
              <a:t>We need to be able to see past only our point of view.</a:t>
            </a:r>
          </a:p>
          <a:p>
            <a:endParaRPr lang="en-US" baseline="0" dirty="0" smtClean="0"/>
          </a:p>
          <a:p>
            <a:r>
              <a:rPr lang="en-US" baseline="0" dirty="0" smtClean="0"/>
              <a:t>So, getting our hearts right really is the key to success in our relationships.</a:t>
            </a:r>
            <a:endParaRPr lang="en-US" dirty="0" smtClean="0"/>
          </a:p>
          <a:p>
            <a:endParaRPr lang="en-US" dirty="0"/>
          </a:p>
        </p:txBody>
      </p:sp>
      <p:sp>
        <p:nvSpPr>
          <p:cNvPr id="4" name="Slide Number Placeholder 3"/>
          <p:cNvSpPr>
            <a:spLocks noGrp="1"/>
          </p:cNvSpPr>
          <p:nvPr>
            <p:ph type="sldNum" sz="quarter" idx="10"/>
          </p:nvPr>
        </p:nvSpPr>
        <p:spPr/>
        <p:txBody>
          <a:bodyPr/>
          <a:lstStyle/>
          <a:p>
            <a:fld id="{1131D6BC-726B-4B9C-9EDD-61A98FC12577}" type="slidenum">
              <a:rPr lang="en-US" smtClean="0"/>
              <a:pPr/>
              <a:t>5</a:t>
            </a:fld>
            <a:endParaRPr lang="en-US" dirty="0"/>
          </a:p>
        </p:txBody>
      </p:sp>
    </p:spTree>
    <p:extLst>
      <p:ext uri="{BB962C8B-B14F-4D97-AF65-F5344CB8AC3E}">
        <p14:creationId xmlns:p14="http://schemas.microsoft.com/office/powerpoint/2010/main" val="3264390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[p.3]</a:t>
            </a:r>
          </a:p>
          <a:p>
            <a:r>
              <a:rPr lang="en-US" dirty="0" smtClean="0"/>
              <a:t>Personal biases make it difficult to evaluate conflicts fairly. </a:t>
            </a:r>
          </a:p>
          <a:p>
            <a:endParaRPr lang="en-US" dirty="0" smtClean="0"/>
          </a:p>
          <a:p>
            <a:r>
              <a:rPr lang="en-US" dirty="0" smtClean="0"/>
              <a:t>We think we’re objective, but we’re all wearing dirty glasses. We see through the glass</a:t>
            </a:r>
            <a:r>
              <a:rPr lang="en-US" baseline="0" dirty="0" smtClean="0"/>
              <a:t> darkly.</a:t>
            </a:r>
            <a:r>
              <a:rPr lang="en-US" dirty="0" smtClean="0"/>
              <a:t> We don’t</a:t>
            </a:r>
            <a:r>
              <a:rPr lang="en-US" baseline="0" dirty="0" smtClean="0"/>
              <a:t> see clearly. Our dirty glasses distort and limit our view of the world around us.</a:t>
            </a:r>
          </a:p>
          <a:p>
            <a:endParaRPr lang="en-US" dirty="0" smtClean="0"/>
          </a:p>
          <a:p>
            <a:r>
              <a:rPr lang="en-US" dirty="0" smtClean="0"/>
              <a:t>We focus on the speck in other people’s eyes and we don’t notice the plank that is in our own eye. There is hypocrisy in this.</a:t>
            </a:r>
          </a:p>
        </p:txBody>
      </p:sp>
      <p:sp>
        <p:nvSpPr>
          <p:cNvPr id="4" name="Slide Number Placeholder 3"/>
          <p:cNvSpPr>
            <a:spLocks noGrp="1"/>
          </p:cNvSpPr>
          <p:nvPr>
            <p:ph type="sldNum" sz="quarter" idx="10"/>
          </p:nvPr>
        </p:nvSpPr>
        <p:spPr/>
        <p:txBody>
          <a:bodyPr/>
          <a:lstStyle/>
          <a:p>
            <a:fld id="{1131D6BC-726B-4B9C-9EDD-61A98FC12577}" type="slidenum">
              <a:rPr lang="en-US" smtClean="0"/>
              <a:pPr/>
              <a:t>6</a:t>
            </a:fld>
            <a:endParaRPr lang="en-US" dirty="0"/>
          </a:p>
        </p:txBody>
      </p:sp>
    </p:spTree>
    <p:extLst>
      <p:ext uri="{BB962C8B-B14F-4D97-AF65-F5344CB8AC3E}">
        <p14:creationId xmlns:p14="http://schemas.microsoft.com/office/powerpoint/2010/main" val="1703899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problem of seeing</a:t>
            </a:r>
            <a:r>
              <a:rPr lang="en-US" baseline="0" dirty="0" smtClean="0"/>
              <a:t> imperfectly is especially problematic in relationships. </a:t>
            </a:r>
            <a:r>
              <a:rPr lang="en-US" dirty="0" smtClean="0"/>
              <a:t>Let’s talk about some of the specific biases or distortions that have been discovered by research that keep us from even seeing the situation accurately. As we discuss</a:t>
            </a:r>
            <a:r>
              <a:rPr lang="en-US" baseline="0" dirty="0" smtClean="0"/>
              <a:t> each one, reflect on how you have seen this bias at work in your own thinking. Jot down your thoughts on page 3.</a:t>
            </a:r>
            <a:endParaRPr lang="en-US" dirty="0"/>
          </a:p>
        </p:txBody>
      </p:sp>
      <p:sp>
        <p:nvSpPr>
          <p:cNvPr id="4" name="Slide Number Placeholder 3"/>
          <p:cNvSpPr>
            <a:spLocks noGrp="1"/>
          </p:cNvSpPr>
          <p:nvPr>
            <p:ph type="sldNum" sz="quarter" idx="10"/>
          </p:nvPr>
        </p:nvSpPr>
        <p:spPr/>
        <p:txBody>
          <a:bodyPr/>
          <a:lstStyle/>
          <a:p>
            <a:fld id="{1131D6BC-726B-4B9C-9EDD-61A98FC12577}" type="slidenum">
              <a:rPr lang="en-US" smtClean="0"/>
              <a:pPr/>
              <a:t>7</a:t>
            </a:fld>
            <a:endParaRPr lang="en-US" dirty="0"/>
          </a:p>
        </p:txBody>
      </p:sp>
    </p:spTree>
    <p:extLst>
      <p:ext uri="{BB962C8B-B14F-4D97-AF65-F5344CB8AC3E}">
        <p14:creationId xmlns:p14="http://schemas.microsoft.com/office/powerpoint/2010/main" val="2289116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Egocentrism: We focus on ourselves and our needs.</a:t>
            </a:r>
          </a:p>
          <a:p>
            <a:endParaRPr lang="en-US" dirty="0" smtClean="0"/>
          </a:p>
          <a:p>
            <a:r>
              <a:rPr lang="en-US" dirty="0" smtClean="0"/>
              <a:t>We all center our lives on something.  When we choose the self as the center of our universe, it changes everything. </a:t>
            </a:r>
          </a:p>
          <a:p>
            <a:endParaRPr lang="en-US" dirty="0" smtClean="0"/>
          </a:p>
          <a:p>
            <a:r>
              <a:rPr lang="en-US" i="1" dirty="0" smtClean="0"/>
              <a:t>Roy Baumeister, the brilliant</a:t>
            </a:r>
            <a:r>
              <a:rPr lang="en-US" i="1" baseline="0" dirty="0" smtClean="0"/>
              <a:t> psychologist, observed: “Once it was a virtue to place the best interests of others ahead of your own. Now, instead, there is an increasingly moral imperative to do the opposite.” (1991, p. 113)</a:t>
            </a: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Astronomy: move from geocentric (earth is center of universe) to heliocentric (sun is center of universe) model with Copernicus about 1543</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The problem is obvious with babies. They are almost</a:t>
            </a:r>
            <a:r>
              <a:rPr lang="en-US" baseline="0" dirty="0" smtClean="0"/>
              <a:t> completely focused on themselves. </a:t>
            </a:r>
            <a:r>
              <a:rPr lang="en-US" dirty="0" smtClean="0"/>
              <a:t>But the problem does not disappear as we mature. Wife: He doesn’t even know I’m alive. Men: She doesn’t respect ME. We all fail to understand each other.</a:t>
            </a:r>
          </a:p>
          <a:p>
            <a:endParaRPr lang="en-US" dirty="0" smtClean="0"/>
          </a:p>
          <a:p>
            <a:r>
              <a:rPr lang="en-US" i="1" dirty="0" smtClean="0"/>
              <a:t>Tom Ryan: “I was polishing my trophies the other day and happened to catch my reflection and Gee! it’s</a:t>
            </a:r>
            <a:r>
              <a:rPr lang="en-US" i="1" baseline="0" dirty="0" smtClean="0"/>
              <a:t> easy to see why women are crazy about me!”</a:t>
            </a:r>
          </a:p>
          <a:p>
            <a:endParaRPr lang="en-US" dirty="0" smtClean="0"/>
          </a:p>
          <a:p>
            <a:r>
              <a:rPr lang="en-US" i="1" dirty="0" smtClean="0"/>
              <a:t>George Bernard Shaw described humans as “a feverish, selfish little clod of ailments and grievances complaining that the world will not devote itself to making [them] happy” (Peter’s Quotes, p. 236).</a:t>
            </a:r>
          </a:p>
          <a:p>
            <a:endParaRPr lang="en-US" dirty="0" smtClean="0"/>
          </a:p>
          <a:p>
            <a:r>
              <a:rPr lang="en-US" dirty="0" smtClean="0"/>
              <a:t>We all suffer—more or less—from egocentrism—the view that I and my needs are at the center of the universe.</a:t>
            </a:r>
            <a:endParaRPr lang="en-US" dirty="0"/>
          </a:p>
        </p:txBody>
      </p:sp>
      <p:sp>
        <p:nvSpPr>
          <p:cNvPr id="4" name="Slide Number Placeholder 3"/>
          <p:cNvSpPr>
            <a:spLocks noGrp="1"/>
          </p:cNvSpPr>
          <p:nvPr>
            <p:ph type="sldNum" sz="quarter" idx="10"/>
          </p:nvPr>
        </p:nvSpPr>
        <p:spPr/>
        <p:txBody>
          <a:bodyPr/>
          <a:lstStyle/>
          <a:p>
            <a:fld id="{1131D6BC-726B-4B9C-9EDD-61A98FC12577}" type="slidenum">
              <a:rPr lang="en-US" smtClean="0"/>
              <a:pPr/>
              <a:t>8</a:t>
            </a:fld>
            <a:endParaRPr lang="en-US" dirty="0"/>
          </a:p>
        </p:txBody>
      </p:sp>
    </p:spTree>
    <p:extLst>
      <p:ext uri="{BB962C8B-B14F-4D97-AF65-F5344CB8AC3E}">
        <p14:creationId xmlns:p14="http://schemas.microsoft.com/office/powerpoint/2010/main" val="2658683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Fundamental attribution bias: We tend to excuse our mistakes and faults because of our circumstances while blaming others misdeeds on their bad character.</a:t>
            </a:r>
          </a:p>
          <a:p>
            <a:endParaRPr lang="en-US" dirty="0" smtClean="0"/>
          </a:p>
          <a:p>
            <a:r>
              <a:rPr lang="en-US" i="1" dirty="0" smtClean="0"/>
              <a:t>For example, if I cut in traffic</a:t>
            </a:r>
            <a:r>
              <a:rPr lang="en-US" i="1" baseline="0" dirty="0" smtClean="0"/>
              <a:t> it’s because</a:t>
            </a:r>
            <a:r>
              <a:rPr lang="en-US" i="1" dirty="0" smtClean="0"/>
              <a:t> I’m under pressure or in a hurry. If you cut in traffic, it’s because you’re inconsiderate and unsafe.</a:t>
            </a:r>
          </a:p>
          <a:p>
            <a:r>
              <a:rPr lang="en-US" i="1" dirty="0" smtClean="0"/>
              <a:t>If I have a messy desk or office it’s because I’m busy.</a:t>
            </a:r>
            <a:r>
              <a:rPr lang="en-US" i="1" baseline="0" dirty="0" smtClean="0"/>
              <a:t> If you have a messy desk it’s because you are disorganized or a slob.</a:t>
            </a:r>
            <a:endParaRPr lang="en-US" i="1" dirty="0" smtClean="0"/>
          </a:p>
          <a:p>
            <a:endParaRPr lang="en-US" i="1" dirty="0" smtClean="0"/>
          </a:p>
          <a:p>
            <a:r>
              <a:rPr lang="en-US" i="1" dirty="0" smtClean="0"/>
              <a:t>Another example is stonewalling in marriage. Husband may think he is being noble to end the conflict. Wife may experience the distancing as abandonment and may pursue him in order to reconnect. Both feel justified about their actions but experience the partner as bad or “evil.”</a:t>
            </a:r>
          </a:p>
          <a:p>
            <a:endParaRPr lang="en-US" i="1" dirty="0" smtClean="0"/>
          </a:p>
          <a:p>
            <a:r>
              <a:rPr lang="en-US" i="1" dirty="0" smtClean="0"/>
              <a:t>Dr. Laurence J. Peter: “Rare is the person who can weigh the faults of others without putting his thumb on the scales.”</a:t>
            </a:r>
          </a:p>
          <a:p>
            <a:endParaRPr lang="en-US" dirty="0" smtClean="0"/>
          </a:p>
          <a:p>
            <a:r>
              <a:rPr lang="en-US" dirty="0" smtClean="0"/>
              <a:t>Our inner lawyer always</a:t>
            </a:r>
            <a:r>
              <a:rPr lang="en-US" baseline="0" dirty="0" smtClean="0"/>
              <a:t> excuses us while condemning others. In the human tradition, we call this judging. It ruins relationships.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131D6BC-726B-4B9C-9EDD-61A98FC12577}" type="slidenum">
              <a:rPr lang="en-US" smtClean="0"/>
              <a:pPr/>
              <a:t>9</a:t>
            </a:fld>
            <a:endParaRPr lang="en-US" dirty="0"/>
          </a:p>
        </p:txBody>
      </p:sp>
    </p:spTree>
    <p:extLst>
      <p:ext uri="{BB962C8B-B14F-4D97-AF65-F5344CB8AC3E}">
        <p14:creationId xmlns:p14="http://schemas.microsoft.com/office/powerpoint/2010/main" val="951632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EBC45-61E9-44E5-BABE-9E11D44EC8FB}" type="datetimeFigureOut">
              <a:rPr lang="en-US" smtClean="0"/>
              <a:pPr/>
              <a:t>10/22/2013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1545C4-89B9-48B1-B8A1-FE06458F1F1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EBC45-61E9-44E5-BABE-9E11D44EC8FB}" type="datetimeFigureOut">
              <a:rPr lang="en-US" smtClean="0"/>
              <a:pPr/>
              <a:t>10/22/2013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1545C4-89B9-48B1-B8A1-FE06458F1F1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EBC45-61E9-44E5-BABE-9E11D44EC8FB}" type="datetimeFigureOut">
              <a:rPr lang="en-US" smtClean="0"/>
              <a:pPr/>
              <a:t>10/22/2013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1545C4-89B9-48B1-B8A1-FE06458F1F1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EBC45-61E9-44E5-BABE-9E11D44EC8FB}" type="datetimeFigureOut">
              <a:rPr lang="en-US" smtClean="0"/>
              <a:pPr/>
              <a:t>10/22/2013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1545C4-89B9-48B1-B8A1-FE06458F1F1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EBC45-61E9-44E5-BABE-9E11D44EC8FB}" type="datetimeFigureOut">
              <a:rPr lang="en-US" smtClean="0"/>
              <a:pPr/>
              <a:t>10/22/2013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1545C4-89B9-48B1-B8A1-FE06458F1F1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EBC45-61E9-44E5-BABE-9E11D44EC8FB}" type="datetimeFigureOut">
              <a:rPr lang="en-US" smtClean="0"/>
              <a:pPr/>
              <a:t>10/22/2013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1545C4-89B9-48B1-B8A1-FE06458F1F1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EBC45-61E9-44E5-BABE-9E11D44EC8FB}" type="datetimeFigureOut">
              <a:rPr lang="en-US" smtClean="0"/>
              <a:pPr/>
              <a:t>10/22/2013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1545C4-89B9-48B1-B8A1-FE06458F1F1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EBC45-61E9-44E5-BABE-9E11D44EC8FB}" type="datetimeFigureOut">
              <a:rPr lang="en-US" smtClean="0"/>
              <a:pPr/>
              <a:t>10/22/2013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1545C4-89B9-48B1-B8A1-FE06458F1F1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EBC45-61E9-44E5-BABE-9E11D44EC8FB}" type="datetimeFigureOut">
              <a:rPr lang="en-US" smtClean="0"/>
              <a:pPr/>
              <a:t>10/22/2013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1545C4-89B9-48B1-B8A1-FE06458F1F1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EBC45-61E9-44E5-BABE-9E11D44EC8FB}" type="datetimeFigureOut">
              <a:rPr lang="en-US" smtClean="0"/>
              <a:pPr/>
              <a:t>10/22/2013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1545C4-89B9-48B1-B8A1-FE06458F1F1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EBC45-61E9-44E5-BABE-9E11D44EC8FB}" type="datetimeFigureOut">
              <a:rPr lang="en-US" smtClean="0"/>
              <a:pPr/>
              <a:t>10/22/2013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1545C4-89B9-48B1-B8A1-FE06458F1F1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CEBC45-61E9-44E5-BABE-9E11D44EC8FB}" type="datetimeFigureOut">
              <a:rPr lang="en-US" smtClean="0"/>
              <a:pPr/>
              <a:t>10/22/2013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1545C4-89B9-48B1-B8A1-FE06458F1F1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9.jpeg"/></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rawing of a zipper opening up to a house with a sunshine, hearts, and a bluebird."/>
          <p:cNvPicPr>
            <a:picLocks noGrp="1" noChangeAspect="1"/>
          </p:cNvPicPr>
          <p:nvPr>
            <p:ph idx="1"/>
          </p:nvPr>
        </p:nvPicPr>
        <p:blipFill>
          <a:blip r:embed="rId3" cstate="screen">
            <a:clrChange>
              <a:clrFrom>
                <a:srgbClr val="FFFFFF"/>
              </a:clrFrom>
              <a:clrTo>
                <a:srgbClr val="FFFFFF">
                  <a:alpha val="0"/>
                </a:srgbClr>
              </a:clrTo>
            </a:clrChange>
          </a:blip>
          <a:stretch>
            <a:fillRect/>
          </a:stretch>
        </p:blipFill>
        <p:spPr>
          <a:xfrm>
            <a:off x="0" y="-1"/>
            <a:ext cx="4817890" cy="6858001"/>
          </a:xfrm>
        </p:spPr>
      </p:pic>
      <p:sp>
        <p:nvSpPr>
          <p:cNvPr id="15" name="TextBox 14"/>
          <p:cNvSpPr txBox="1"/>
          <p:nvPr/>
        </p:nvSpPr>
        <p:spPr>
          <a:xfrm>
            <a:off x="4572000" y="2971800"/>
            <a:ext cx="4038600" cy="1015663"/>
          </a:xfrm>
          <a:prstGeom prst="rect">
            <a:avLst/>
          </a:prstGeom>
          <a:noFill/>
        </p:spPr>
        <p:txBody>
          <a:bodyPr wrap="square" rtlCol="0">
            <a:spAutoFit/>
          </a:bodyPr>
          <a:lstStyle/>
          <a:p>
            <a:r>
              <a:rPr lang="en-US" sz="6000" b="1" spc="-300" dirty="0" smtClean="0">
                <a:latin typeface="Corbel" pitchFamily="34" charset="0"/>
                <a:cs typeface="Tahoma" pitchFamily="34" charset="0"/>
              </a:rPr>
              <a:t>Getting  Our</a:t>
            </a:r>
          </a:p>
        </p:txBody>
      </p:sp>
      <p:sp>
        <p:nvSpPr>
          <p:cNvPr id="16" name="TextBox 15"/>
          <p:cNvSpPr txBox="1"/>
          <p:nvPr/>
        </p:nvSpPr>
        <p:spPr>
          <a:xfrm>
            <a:off x="4495800" y="4876800"/>
            <a:ext cx="1981200" cy="523220"/>
          </a:xfrm>
          <a:prstGeom prst="rect">
            <a:avLst/>
          </a:prstGeom>
          <a:noFill/>
        </p:spPr>
        <p:txBody>
          <a:bodyPr wrap="square" rtlCol="0">
            <a:spAutoFit/>
          </a:bodyPr>
          <a:lstStyle/>
          <a:p>
            <a:r>
              <a:rPr lang="en-US" sz="2800" spc="-150" dirty="0" smtClean="0">
                <a:latin typeface="Corbel" pitchFamily="34" charset="0"/>
              </a:rPr>
              <a:t>Three Keys to</a:t>
            </a:r>
            <a:endParaRPr lang="en-US" sz="2800" spc="-150" dirty="0">
              <a:latin typeface="Corbel" pitchFamily="34" charset="0"/>
            </a:endParaRPr>
          </a:p>
        </p:txBody>
      </p:sp>
      <p:sp>
        <p:nvSpPr>
          <p:cNvPr id="17" name="TextBox 16"/>
          <p:cNvSpPr txBox="1"/>
          <p:nvPr/>
        </p:nvSpPr>
        <p:spPr>
          <a:xfrm>
            <a:off x="4800600" y="5257800"/>
            <a:ext cx="4038600" cy="646331"/>
          </a:xfrm>
          <a:prstGeom prst="rect">
            <a:avLst/>
          </a:prstGeom>
          <a:noFill/>
        </p:spPr>
        <p:txBody>
          <a:bodyPr wrap="square" rtlCol="0">
            <a:spAutoFit/>
          </a:bodyPr>
          <a:lstStyle/>
          <a:p>
            <a:r>
              <a:rPr lang="en-US" sz="3600" b="1" spc="-150" dirty="0" smtClean="0">
                <a:solidFill>
                  <a:srgbClr val="0070C0"/>
                </a:solidFill>
                <a:latin typeface="Corbel" pitchFamily="34" charset="0"/>
              </a:rPr>
              <a:t>Better Relationships</a:t>
            </a:r>
            <a:endParaRPr lang="en-US" sz="3600" b="1" spc="-150" dirty="0">
              <a:solidFill>
                <a:srgbClr val="0070C0"/>
              </a:solidFill>
              <a:latin typeface="Corbel" pitchFamily="34" charset="0"/>
            </a:endParaRPr>
          </a:p>
        </p:txBody>
      </p:sp>
      <p:sp>
        <p:nvSpPr>
          <p:cNvPr id="18" name="TextBox 17"/>
          <p:cNvSpPr txBox="1"/>
          <p:nvPr/>
        </p:nvSpPr>
        <p:spPr>
          <a:xfrm>
            <a:off x="4572000" y="3657600"/>
            <a:ext cx="4038600" cy="1015663"/>
          </a:xfrm>
          <a:prstGeom prst="rect">
            <a:avLst/>
          </a:prstGeom>
          <a:noFill/>
        </p:spPr>
        <p:txBody>
          <a:bodyPr wrap="square" rtlCol="0">
            <a:spAutoFit/>
          </a:bodyPr>
          <a:lstStyle/>
          <a:p>
            <a:r>
              <a:rPr lang="en-US" sz="6000" b="1" spc="-300" dirty="0" smtClean="0">
                <a:solidFill>
                  <a:srgbClr val="CC0000"/>
                </a:solidFill>
                <a:latin typeface="Corbel" pitchFamily="34" charset="0"/>
                <a:cs typeface="Tahoma" pitchFamily="34" charset="0"/>
              </a:rPr>
              <a:t>Hearts</a:t>
            </a:r>
            <a:r>
              <a:rPr lang="en-US" sz="6000" b="1" spc="-300" dirty="0" smtClean="0">
                <a:latin typeface="Corbel" pitchFamily="34" charset="0"/>
                <a:cs typeface="Tahoma" pitchFamily="34" charset="0"/>
              </a:rPr>
              <a:t>  Right</a:t>
            </a:r>
            <a:endParaRPr lang="en-US" sz="6000" b="1" spc="-300" dirty="0">
              <a:latin typeface="Corbel" pitchFamily="34" charset="0"/>
              <a:cs typeface="Tahoma" pitchFamily="34" charset="0"/>
            </a:endParaRPr>
          </a:p>
        </p:txBody>
      </p:sp>
      <p:cxnSp>
        <p:nvCxnSpPr>
          <p:cNvPr id="20" name="Straight Connector 19"/>
          <p:cNvCxnSpPr/>
          <p:nvPr/>
        </p:nvCxnSpPr>
        <p:spPr>
          <a:xfrm>
            <a:off x="4495800" y="4724400"/>
            <a:ext cx="4191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95800" y="6019800"/>
            <a:ext cx="4191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4338" name="Picture 2" descr="U of A Division of Agriculture Research and Extension University of Arkansas System"/>
          <p:cNvPicPr>
            <a:picLocks noChangeAspect="1" noChangeArrowheads="1"/>
          </p:cNvPicPr>
          <p:nvPr/>
        </p:nvPicPr>
        <p:blipFill>
          <a:blip r:embed="rId4" cstate="screen"/>
          <a:srcRect/>
          <a:stretch>
            <a:fillRect/>
          </a:stretch>
        </p:blipFill>
        <p:spPr bwMode="auto">
          <a:xfrm>
            <a:off x="5715000" y="6248400"/>
            <a:ext cx="2057400" cy="38923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Content Placeholder 3" descr="Drawing of mirror frames"/>
          <p:cNvPicPr>
            <a:picLocks noChangeAspect="1"/>
          </p:cNvPicPr>
          <p:nvPr/>
        </p:nvPicPr>
        <p:blipFill>
          <a:blip r:embed="rId3" cstate="screen">
            <a:clrChange>
              <a:clrFrom>
                <a:srgbClr val="FFFFFF"/>
              </a:clrFrom>
              <a:clrTo>
                <a:srgbClr val="FFFFFF">
                  <a:alpha val="0"/>
                </a:srgbClr>
              </a:clrTo>
            </a:clrChange>
          </a:blip>
          <a:srcRect/>
          <a:stretch>
            <a:fillRect/>
          </a:stretch>
        </p:blipFill>
        <p:spPr>
          <a:xfrm>
            <a:off x="914400" y="3810000"/>
            <a:ext cx="3429000" cy="2922627"/>
          </a:xfrm>
          <a:prstGeom prst="rect">
            <a:avLst/>
          </a:prstGeom>
        </p:spPr>
      </p:pic>
      <p:pic>
        <p:nvPicPr>
          <p:cNvPr id="14" name="Content Placeholder 3" descr="Drawing of mirror frames"/>
          <p:cNvPicPr>
            <a:picLocks noChangeAspect="1"/>
          </p:cNvPicPr>
          <p:nvPr/>
        </p:nvPicPr>
        <p:blipFill>
          <a:blip r:embed="rId4" cstate="screen">
            <a:clrChange>
              <a:clrFrom>
                <a:srgbClr val="FFFFFF"/>
              </a:clrFrom>
              <a:clrTo>
                <a:srgbClr val="FFFFFF">
                  <a:alpha val="0"/>
                </a:srgbClr>
              </a:clrTo>
            </a:clrChange>
          </a:blip>
          <a:srcRect/>
          <a:stretch>
            <a:fillRect/>
          </a:stretch>
        </p:blipFill>
        <p:spPr>
          <a:xfrm>
            <a:off x="1066800" y="1295400"/>
            <a:ext cx="2971800" cy="2307516"/>
          </a:xfrm>
          <a:prstGeom prst="rect">
            <a:avLst/>
          </a:prstGeom>
        </p:spPr>
      </p:pic>
      <p:pic>
        <p:nvPicPr>
          <p:cNvPr id="16" name="Content Placeholder 3" descr="Drawing of mirror frames"/>
          <p:cNvPicPr>
            <a:picLocks noChangeAspect="1"/>
          </p:cNvPicPr>
          <p:nvPr/>
        </p:nvPicPr>
        <p:blipFill>
          <a:blip r:embed="rId5" cstate="screen">
            <a:clrChange>
              <a:clrFrom>
                <a:srgbClr val="FFFFFF"/>
              </a:clrFrom>
              <a:clrTo>
                <a:srgbClr val="FFFFFF">
                  <a:alpha val="0"/>
                </a:srgbClr>
              </a:clrTo>
            </a:clrChange>
          </a:blip>
          <a:srcRect/>
          <a:stretch>
            <a:fillRect/>
          </a:stretch>
        </p:blipFill>
        <p:spPr>
          <a:xfrm>
            <a:off x="4419600" y="1371600"/>
            <a:ext cx="3886200" cy="4800600"/>
          </a:xfrm>
          <a:prstGeom prst="rect">
            <a:avLst/>
          </a:prstGeom>
        </p:spPr>
      </p:pic>
      <p:sp>
        <p:nvSpPr>
          <p:cNvPr id="18" name="TextBox 17"/>
          <p:cNvSpPr txBox="1"/>
          <p:nvPr/>
        </p:nvSpPr>
        <p:spPr>
          <a:xfrm>
            <a:off x="1371600" y="1752600"/>
            <a:ext cx="2286000" cy="1569660"/>
          </a:xfrm>
          <a:prstGeom prst="rect">
            <a:avLst/>
          </a:prstGeom>
          <a:noFill/>
        </p:spPr>
        <p:txBody>
          <a:bodyPr wrap="square" rtlCol="0">
            <a:spAutoFit/>
          </a:bodyPr>
          <a:lstStyle/>
          <a:p>
            <a:pPr algn="ctr"/>
            <a:r>
              <a:rPr lang="en-US" sz="2400" b="1" spc="-150" dirty="0" smtClean="0">
                <a:latin typeface="Corbel" pitchFamily="34" charset="0"/>
              </a:rPr>
              <a:t>Egocentrism</a:t>
            </a:r>
          </a:p>
          <a:p>
            <a:pPr algn="ctr"/>
            <a:r>
              <a:rPr lang="en-US" sz="2400" spc="-150" dirty="0" smtClean="0">
                <a:latin typeface="Corbel" pitchFamily="34" charset="0"/>
              </a:rPr>
              <a:t>We  focus  on  ourselves  and  our  needs.</a:t>
            </a:r>
            <a:endParaRPr lang="en-US" sz="2400" spc="-150" dirty="0">
              <a:latin typeface="Corbel" pitchFamily="34" charset="0"/>
            </a:endParaRPr>
          </a:p>
        </p:txBody>
      </p:sp>
      <p:sp>
        <p:nvSpPr>
          <p:cNvPr id="19" name="TextBox 18"/>
          <p:cNvSpPr txBox="1"/>
          <p:nvPr/>
        </p:nvSpPr>
        <p:spPr>
          <a:xfrm>
            <a:off x="4876800" y="1905000"/>
            <a:ext cx="2743200" cy="3416320"/>
          </a:xfrm>
          <a:prstGeom prst="rect">
            <a:avLst/>
          </a:prstGeom>
          <a:noFill/>
        </p:spPr>
        <p:txBody>
          <a:bodyPr wrap="square" rtlCol="0">
            <a:spAutoFit/>
          </a:bodyPr>
          <a:lstStyle/>
          <a:p>
            <a:pPr algn="ctr"/>
            <a:r>
              <a:rPr lang="en-US" sz="2400" b="1" spc="-150" dirty="0" smtClean="0">
                <a:latin typeface="Corbel" pitchFamily="34" charset="0"/>
              </a:rPr>
              <a:t>Fundamental  Attribution  Bias</a:t>
            </a:r>
          </a:p>
          <a:p>
            <a:pPr algn="ctr"/>
            <a:r>
              <a:rPr lang="en-US" sz="2400" spc="-150" dirty="0" smtClean="0">
                <a:latin typeface="Corbel" pitchFamily="34" charset="0"/>
              </a:rPr>
              <a:t>We  tend  to  excuse  our  mistakes  and  faults  because  of  our  circumstances  while  blaming  others’  misdeeds  on  their  bad  character.</a:t>
            </a:r>
            <a:endParaRPr lang="en-US" sz="2400" spc="-150" dirty="0">
              <a:latin typeface="Corbel" pitchFamily="34" charset="0"/>
            </a:endParaRPr>
          </a:p>
        </p:txBody>
      </p:sp>
      <p:sp>
        <p:nvSpPr>
          <p:cNvPr id="20" name="TextBox 19"/>
          <p:cNvSpPr txBox="1"/>
          <p:nvPr/>
        </p:nvSpPr>
        <p:spPr>
          <a:xfrm>
            <a:off x="1143000" y="4343400"/>
            <a:ext cx="2819400" cy="1938992"/>
          </a:xfrm>
          <a:prstGeom prst="rect">
            <a:avLst/>
          </a:prstGeom>
          <a:noFill/>
        </p:spPr>
        <p:txBody>
          <a:bodyPr wrap="square" rtlCol="0">
            <a:spAutoFit/>
          </a:bodyPr>
          <a:lstStyle/>
          <a:p>
            <a:pPr algn="ctr"/>
            <a:r>
              <a:rPr lang="en-US" sz="2400" b="1" spc="-150" dirty="0" smtClean="0">
                <a:latin typeface="Corbel" pitchFamily="34" charset="0"/>
              </a:rPr>
              <a:t>Naïve  Realism</a:t>
            </a:r>
          </a:p>
          <a:p>
            <a:pPr algn="ctr"/>
            <a:r>
              <a:rPr lang="en-US" sz="2400" spc="-150" dirty="0" smtClean="0">
                <a:latin typeface="Corbel" pitchFamily="34" charset="0"/>
              </a:rPr>
              <a:t>We  tend  to  see  bias  and  bad  logic  in  other  people  but  fail  to  see  it  in  ourselves.</a:t>
            </a:r>
            <a:endParaRPr lang="en-US" sz="2400" spc="-150" dirty="0">
              <a:latin typeface="Corbel" pitchFamily="34" charset="0"/>
            </a:endParaRPr>
          </a:p>
        </p:txBody>
      </p:sp>
      <p:pic>
        <p:nvPicPr>
          <p:cNvPr id="15" name="Picture 4" descr="U of A Division of Agriculture Research and Extension University of Arkansas System"/>
          <p:cNvPicPr>
            <a:picLocks noChangeAspect="1" noChangeArrowheads="1"/>
          </p:cNvPicPr>
          <p:nvPr/>
        </p:nvPicPr>
        <p:blipFill>
          <a:blip r:embed="rId6"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Content Placeholder 3" descr="Drawing of mirror frames"/>
          <p:cNvPicPr>
            <a:picLocks noGrp="1" noChangeAspect="1"/>
          </p:cNvPicPr>
          <p:nvPr>
            <p:ph idx="1"/>
          </p:nvPr>
        </p:nvPicPr>
        <p:blipFill>
          <a:blip r:embed="rId3" cstate="screen">
            <a:clrChange>
              <a:clrFrom>
                <a:srgbClr val="FFFFFF"/>
              </a:clrFrom>
              <a:clrTo>
                <a:srgbClr val="FFFFFF">
                  <a:alpha val="0"/>
                </a:srgbClr>
              </a:clrTo>
            </a:clrChange>
          </a:blip>
          <a:srcRect/>
          <a:stretch>
            <a:fillRect/>
          </a:stretch>
        </p:blipFill>
        <p:spPr>
          <a:xfrm>
            <a:off x="990600" y="3657600"/>
            <a:ext cx="3581400" cy="2514600"/>
          </a:xfrm>
        </p:spPr>
      </p:pic>
      <p:pic>
        <p:nvPicPr>
          <p:cNvPr id="12" name="Content Placeholder 3" descr="Drawing of mirror frames"/>
          <p:cNvPicPr>
            <a:picLocks noChangeAspect="1"/>
          </p:cNvPicPr>
          <p:nvPr/>
        </p:nvPicPr>
        <p:blipFill>
          <a:blip r:embed="rId4" cstate="screen">
            <a:clrChange>
              <a:clrFrom>
                <a:srgbClr val="FFFFFF"/>
              </a:clrFrom>
              <a:clrTo>
                <a:srgbClr val="FFFFFF">
                  <a:alpha val="0"/>
                </a:srgbClr>
              </a:clrTo>
            </a:clrChange>
          </a:blip>
          <a:srcRect/>
          <a:stretch>
            <a:fillRect/>
          </a:stretch>
        </p:blipFill>
        <p:spPr>
          <a:xfrm>
            <a:off x="1752600" y="1524000"/>
            <a:ext cx="2362200" cy="2209800"/>
          </a:xfrm>
          <a:prstGeom prst="rect">
            <a:avLst/>
          </a:prstGeom>
        </p:spPr>
      </p:pic>
      <p:pic>
        <p:nvPicPr>
          <p:cNvPr id="15" name="Content Placeholder 3" descr="Drawing of mirror frames"/>
          <p:cNvPicPr>
            <a:picLocks noChangeAspect="1"/>
          </p:cNvPicPr>
          <p:nvPr/>
        </p:nvPicPr>
        <p:blipFill>
          <a:blip r:embed="rId5" cstate="screen">
            <a:clrChange>
              <a:clrFrom>
                <a:srgbClr val="FFFFFF"/>
              </a:clrFrom>
              <a:clrTo>
                <a:srgbClr val="FFFFFF">
                  <a:alpha val="0"/>
                </a:srgbClr>
              </a:clrTo>
            </a:clrChange>
          </a:blip>
          <a:srcRect/>
          <a:stretch>
            <a:fillRect/>
          </a:stretch>
        </p:blipFill>
        <p:spPr>
          <a:xfrm>
            <a:off x="3962400" y="1143000"/>
            <a:ext cx="3352800" cy="2590800"/>
          </a:xfrm>
          <a:prstGeom prst="rect">
            <a:avLst/>
          </a:prstGeom>
        </p:spPr>
      </p:pic>
      <p:pic>
        <p:nvPicPr>
          <p:cNvPr id="17" name="Content Placeholder 3" descr="Drawing of mirror frames"/>
          <p:cNvPicPr>
            <a:picLocks noChangeAspect="1"/>
          </p:cNvPicPr>
          <p:nvPr/>
        </p:nvPicPr>
        <p:blipFill>
          <a:blip r:embed="rId6" cstate="screen">
            <a:clrChange>
              <a:clrFrom>
                <a:srgbClr val="FFFFFF"/>
              </a:clrFrom>
              <a:clrTo>
                <a:srgbClr val="FFFFFF">
                  <a:alpha val="0"/>
                </a:srgbClr>
              </a:clrTo>
            </a:clrChange>
          </a:blip>
          <a:srcRect/>
          <a:stretch>
            <a:fillRect/>
          </a:stretch>
        </p:blipFill>
        <p:spPr>
          <a:xfrm>
            <a:off x="4648200" y="3810000"/>
            <a:ext cx="3048000" cy="2667000"/>
          </a:xfrm>
          <a:prstGeom prst="rect">
            <a:avLst/>
          </a:prstGeom>
        </p:spPr>
      </p:pic>
      <p:pic>
        <p:nvPicPr>
          <p:cNvPr id="10" name="Picture 4" descr="U of A Division of Agriculture Research and Extension University of Arkansas System"/>
          <p:cNvPicPr>
            <a:picLocks noChangeAspect="1" noChangeArrowheads="1"/>
          </p:cNvPicPr>
          <p:nvPr/>
        </p:nvPicPr>
        <p:blipFill>
          <a:blip r:embed="rId7"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Content Placeholder 3" descr="Drawing of mirror frames"/>
          <p:cNvPicPr>
            <a:picLocks noGrp="1" noChangeAspect="1"/>
          </p:cNvPicPr>
          <p:nvPr>
            <p:ph idx="1"/>
          </p:nvPr>
        </p:nvPicPr>
        <p:blipFill>
          <a:blip r:embed="rId3" cstate="screen">
            <a:clrChange>
              <a:clrFrom>
                <a:srgbClr val="FFFFFF"/>
              </a:clrFrom>
              <a:clrTo>
                <a:srgbClr val="FFFFFF">
                  <a:alpha val="0"/>
                </a:srgbClr>
              </a:clrTo>
            </a:clrChange>
          </a:blip>
          <a:srcRect/>
          <a:stretch>
            <a:fillRect/>
          </a:stretch>
        </p:blipFill>
        <p:spPr>
          <a:xfrm>
            <a:off x="990600" y="3657600"/>
            <a:ext cx="3581400" cy="2514600"/>
          </a:xfrm>
        </p:spPr>
      </p:pic>
      <p:pic>
        <p:nvPicPr>
          <p:cNvPr id="12" name="Content Placeholder 3" descr="Drawing of mirror frames"/>
          <p:cNvPicPr>
            <a:picLocks noChangeAspect="1"/>
          </p:cNvPicPr>
          <p:nvPr/>
        </p:nvPicPr>
        <p:blipFill>
          <a:blip r:embed="rId4" cstate="screen">
            <a:clrChange>
              <a:clrFrom>
                <a:srgbClr val="FFFFFF"/>
              </a:clrFrom>
              <a:clrTo>
                <a:srgbClr val="FFFFFF">
                  <a:alpha val="0"/>
                </a:srgbClr>
              </a:clrTo>
            </a:clrChange>
          </a:blip>
          <a:srcRect/>
          <a:stretch>
            <a:fillRect/>
          </a:stretch>
        </p:blipFill>
        <p:spPr>
          <a:xfrm>
            <a:off x="1752600" y="1524000"/>
            <a:ext cx="2362200" cy="2209800"/>
          </a:xfrm>
          <a:prstGeom prst="rect">
            <a:avLst/>
          </a:prstGeom>
        </p:spPr>
      </p:pic>
      <p:pic>
        <p:nvPicPr>
          <p:cNvPr id="15" name="Content Placeholder 3" descr="Drawing of mirror frames"/>
          <p:cNvPicPr>
            <a:picLocks noChangeAspect="1"/>
          </p:cNvPicPr>
          <p:nvPr/>
        </p:nvPicPr>
        <p:blipFill>
          <a:blip r:embed="rId5" cstate="screen">
            <a:clrChange>
              <a:clrFrom>
                <a:srgbClr val="FFFFFF"/>
              </a:clrFrom>
              <a:clrTo>
                <a:srgbClr val="FFFFFF">
                  <a:alpha val="0"/>
                </a:srgbClr>
              </a:clrTo>
            </a:clrChange>
          </a:blip>
          <a:srcRect/>
          <a:stretch>
            <a:fillRect/>
          </a:stretch>
        </p:blipFill>
        <p:spPr>
          <a:xfrm>
            <a:off x="3962400" y="1143000"/>
            <a:ext cx="3352800" cy="2590800"/>
          </a:xfrm>
          <a:prstGeom prst="rect">
            <a:avLst/>
          </a:prstGeom>
        </p:spPr>
      </p:pic>
      <p:pic>
        <p:nvPicPr>
          <p:cNvPr id="17" name="Content Placeholder 3" descr="Drawing of mirror frames"/>
          <p:cNvPicPr>
            <a:picLocks noChangeAspect="1"/>
          </p:cNvPicPr>
          <p:nvPr/>
        </p:nvPicPr>
        <p:blipFill>
          <a:blip r:embed="rId6" cstate="screen">
            <a:clrChange>
              <a:clrFrom>
                <a:srgbClr val="FFFFFF"/>
              </a:clrFrom>
              <a:clrTo>
                <a:srgbClr val="FFFFFF">
                  <a:alpha val="0"/>
                </a:srgbClr>
              </a:clrTo>
            </a:clrChange>
          </a:blip>
          <a:srcRect/>
          <a:stretch>
            <a:fillRect/>
          </a:stretch>
        </p:blipFill>
        <p:spPr>
          <a:xfrm>
            <a:off x="4648200" y="3810000"/>
            <a:ext cx="3048000" cy="2667000"/>
          </a:xfrm>
          <a:prstGeom prst="rect">
            <a:avLst/>
          </a:prstGeom>
        </p:spPr>
      </p:pic>
      <p:sp>
        <p:nvSpPr>
          <p:cNvPr id="18" name="TextBox 17"/>
          <p:cNvSpPr txBox="1"/>
          <p:nvPr/>
        </p:nvSpPr>
        <p:spPr>
          <a:xfrm>
            <a:off x="1752600" y="1981199"/>
            <a:ext cx="2286000" cy="1200329"/>
          </a:xfrm>
          <a:prstGeom prst="rect">
            <a:avLst/>
          </a:prstGeom>
          <a:noFill/>
        </p:spPr>
        <p:txBody>
          <a:bodyPr wrap="square" rtlCol="0">
            <a:spAutoFit/>
          </a:bodyPr>
          <a:lstStyle/>
          <a:p>
            <a:pPr algn="ctr"/>
            <a:r>
              <a:rPr lang="en-US" sz="2400" b="1" spc="-150" dirty="0" smtClean="0">
                <a:latin typeface="Corbel" pitchFamily="34" charset="0"/>
              </a:rPr>
              <a:t>Anger</a:t>
            </a:r>
          </a:p>
          <a:p>
            <a:pPr algn="ctr"/>
            <a:r>
              <a:rPr lang="en-US" sz="2400" spc="-150" dirty="0" smtClean="0">
                <a:latin typeface="Corbel" pitchFamily="34" charset="0"/>
              </a:rPr>
              <a:t>narrows  and  blinds  us.</a:t>
            </a:r>
            <a:endParaRPr lang="en-US" sz="2400" spc="-150" dirty="0">
              <a:latin typeface="Corbel" pitchFamily="34" charset="0"/>
            </a:endParaRPr>
          </a:p>
        </p:txBody>
      </p:sp>
      <p:pic>
        <p:nvPicPr>
          <p:cNvPr id="14" name="Picture 4" descr="U of A Division of Agriculture Research and Extension University of Arkansas System"/>
          <p:cNvPicPr>
            <a:picLocks noChangeAspect="1" noChangeArrowheads="1"/>
          </p:cNvPicPr>
          <p:nvPr/>
        </p:nvPicPr>
        <p:blipFill>
          <a:blip r:embed="rId7"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Content Placeholder 3" descr="Drawing of mirror frames"/>
          <p:cNvPicPr>
            <a:picLocks noGrp="1" noChangeAspect="1"/>
          </p:cNvPicPr>
          <p:nvPr>
            <p:ph idx="1"/>
          </p:nvPr>
        </p:nvPicPr>
        <p:blipFill>
          <a:blip r:embed="rId3" cstate="screen">
            <a:clrChange>
              <a:clrFrom>
                <a:srgbClr val="FFFFFF"/>
              </a:clrFrom>
              <a:clrTo>
                <a:srgbClr val="FFFFFF">
                  <a:alpha val="0"/>
                </a:srgbClr>
              </a:clrTo>
            </a:clrChange>
          </a:blip>
          <a:srcRect/>
          <a:stretch>
            <a:fillRect/>
          </a:stretch>
        </p:blipFill>
        <p:spPr>
          <a:xfrm>
            <a:off x="990600" y="3657600"/>
            <a:ext cx="3581400" cy="2514600"/>
          </a:xfrm>
        </p:spPr>
      </p:pic>
      <p:pic>
        <p:nvPicPr>
          <p:cNvPr id="12" name="Content Placeholder 3" descr="Drawing of mirror frames"/>
          <p:cNvPicPr>
            <a:picLocks noChangeAspect="1"/>
          </p:cNvPicPr>
          <p:nvPr/>
        </p:nvPicPr>
        <p:blipFill>
          <a:blip r:embed="rId4" cstate="screen">
            <a:clrChange>
              <a:clrFrom>
                <a:srgbClr val="FFFFFF"/>
              </a:clrFrom>
              <a:clrTo>
                <a:srgbClr val="FFFFFF">
                  <a:alpha val="0"/>
                </a:srgbClr>
              </a:clrTo>
            </a:clrChange>
          </a:blip>
          <a:srcRect/>
          <a:stretch>
            <a:fillRect/>
          </a:stretch>
        </p:blipFill>
        <p:spPr>
          <a:xfrm>
            <a:off x="1752600" y="1524000"/>
            <a:ext cx="2362200" cy="2209800"/>
          </a:xfrm>
          <a:prstGeom prst="rect">
            <a:avLst/>
          </a:prstGeom>
        </p:spPr>
      </p:pic>
      <p:pic>
        <p:nvPicPr>
          <p:cNvPr id="15" name="Content Placeholder 3" descr="Drawing of mirror frames"/>
          <p:cNvPicPr>
            <a:picLocks noChangeAspect="1"/>
          </p:cNvPicPr>
          <p:nvPr/>
        </p:nvPicPr>
        <p:blipFill>
          <a:blip r:embed="rId5" cstate="screen">
            <a:clrChange>
              <a:clrFrom>
                <a:srgbClr val="FFFFFF"/>
              </a:clrFrom>
              <a:clrTo>
                <a:srgbClr val="FFFFFF">
                  <a:alpha val="0"/>
                </a:srgbClr>
              </a:clrTo>
            </a:clrChange>
          </a:blip>
          <a:srcRect/>
          <a:stretch>
            <a:fillRect/>
          </a:stretch>
        </p:blipFill>
        <p:spPr>
          <a:xfrm>
            <a:off x="3962400" y="1143000"/>
            <a:ext cx="3352800" cy="2590800"/>
          </a:xfrm>
          <a:prstGeom prst="rect">
            <a:avLst/>
          </a:prstGeom>
        </p:spPr>
      </p:pic>
      <p:pic>
        <p:nvPicPr>
          <p:cNvPr id="17" name="Content Placeholder 3" descr="Drawing of mirror frames"/>
          <p:cNvPicPr>
            <a:picLocks noChangeAspect="1"/>
          </p:cNvPicPr>
          <p:nvPr/>
        </p:nvPicPr>
        <p:blipFill>
          <a:blip r:embed="rId6" cstate="screen">
            <a:clrChange>
              <a:clrFrom>
                <a:srgbClr val="FFFFFF"/>
              </a:clrFrom>
              <a:clrTo>
                <a:srgbClr val="FFFFFF">
                  <a:alpha val="0"/>
                </a:srgbClr>
              </a:clrTo>
            </a:clrChange>
          </a:blip>
          <a:srcRect/>
          <a:stretch>
            <a:fillRect/>
          </a:stretch>
        </p:blipFill>
        <p:spPr>
          <a:xfrm>
            <a:off x="4648200" y="3810000"/>
            <a:ext cx="3048000" cy="2667000"/>
          </a:xfrm>
          <a:prstGeom prst="rect">
            <a:avLst/>
          </a:prstGeom>
        </p:spPr>
      </p:pic>
      <p:sp>
        <p:nvSpPr>
          <p:cNvPr id="18" name="TextBox 17"/>
          <p:cNvSpPr txBox="1"/>
          <p:nvPr/>
        </p:nvSpPr>
        <p:spPr>
          <a:xfrm>
            <a:off x="1752600" y="1981199"/>
            <a:ext cx="2286000" cy="1200329"/>
          </a:xfrm>
          <a:prstGeom prst="rect">
            <a:avLst/>
          </a:prstGeom>
          <a:noFill/>
        </p:spPr>
        <p:txBody>
          <a:bodyPr wrap="square" rtlCol="0">
            <a:spAutoFit/>
          </a:bodyPr>
          <a:lstStyle/>
          <a:p>
            <a:pPr algn="ctr"/>
            <a:r>
              <a:rPr lang="en-US" sz="2400" b="1" spc="-150" dirty="0" smtClean="0">
                <a:latin typeface="Corbel" pitchFamily="34" charset="0"/>
              </a:rPr>
              <a:t>Anger</a:t>
            </a:r>
          </a:p>
          <a:p>
            <a:pPr algn="ctr"/>
            <a:r>
              <a:rPr lang="en-US" sz="2400" spc="-150" dirty="0" smtClean="0">
                <a:latin typeface="Corbel" pitchFamily="34" charset="0"/>
              </a:rPr>
              <a:t>narrows  and  blinds  us.</a:t>
            </a:r>
            <a:endParaRPr lang="en-US" sz="2400" spc="-150" dirty="0">
              <a:latin typeface="Corbel" pitchFamily="34" charset="0"/>
            </a:endParaRPr>
          </a:p>
        </p:txBody>
      </p:sp>
      <p:sp>
        <p:nvSpPr>
          <p:cNvPr id="19" name="TextBox 18"/>
          <p:cNvSpPr txBox="1"/>
          <p:nvPr/>
        </p:nvSpPr>
        <p:spPr>
          <a:xfrm>
            <a:off x="4343400" y="1447800"/>
            <a:ext cx="2438400" cy="1938992"/>
          </a:xfrm>
          <a:prstGeom prst="rect">
            <a:avLst/>
          </a:prstGeom>
          <a:noFill/>
        </p:spPr>
        <p:txBody>
          <a:bodyPr wrap="square" rtlCol="0">
            <a:spAutoFit/>
          </a:bodyPr>
          <a:lstStyle/>
          <a:p>
            <a:pPr algn="ctr"/>
            <a:r>
              <a:rPr lang="en-US" sz="2400" b="1" spc="-150" dirty="0" smtClean="0">
                <a:latin typeface="Corbel" pitchFamily="34" charset="0"/>
              </a:rPr>
              <a:t>Confirmation  Bias</a:t>
            </a:r>
          </a:p>
          <a:p>
            <a:pPr algn="ctr"/>
            <a:r>
              <a:rPr lang="en-US" sz="2400" spc="-150" dirty="0" smtClean="0">
                <a:latin typeface="Corbel" pitchFamily="34" charset="0"/>
              </a:rPr>
              <a:t>We  tend  to  accept  only  information  that  supports  what  we  already  believe.</a:t>
            </a:r>
            <a:endParaRPr lang="en-US" sz="2400" spc="-150" dirty="0">
              <a:latin typeface="Corbel" pitchFamily="34" charset="0"/>
            </a:endParaRPr>
          </a:p>
        </p:txBody>
      </p:sp>
      <p:pic>
        <p:nvPicPr>
          <p:cNvPr id="14" name="Picture 4" descr="U of A Division of Agriculture Research and Extension University of Arkansas System"/>
          <p:cNvPicPr>
            <a:picLocks noChangeAspect="1" noChangeArrowheads="1"/>
          </p:cNvPicPr>
          <p:nvPr/>
        </p:nvPicPr>
        <p:blipFill>
          <a:blip r:embed="rId7"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Content Placeholder 3" descr="Drawing of mirror frames"/>
          <p:cNvPicPr>
            <a:picLocks noGrp="1" noChangeAspect="1"/>
          </p:cNvPicPr>
          <p:nvPr>
            <p:ph idx="1"/>
          </p:nvPr>
        </p:nvPicPr>
        <p:blipFill>
          <a:blip r:embed="rId3" cstate="screen">
            <a:clrChange>
              <a:clrFrom>
                <a:srgbClr val="FFFFFF"/>
              </a:clrFrom>
              <a:clrTo>
                <a:srgbClr val="FFFFFF">
                  <a:alpha val="0"/>
                </a:srgbClr>
              </a:clrTo>
            </a:clrChange>
          </a:blip>
          <a:srcRect/>
          <a:stretch>
            <a:fillRect/>
          </a:stretch>
        </p:blipFill>
        <p:spPr>
          <a:xfrm>
            <a:off x="990600" y="3657600"/>
            <a:ext cx="3581400" cy="2514600"/>
          </a:xfrm>
        </p:spPr>
      </p:pic>
      <p:pic>
        <p:nvPicPr>
          <p:cNvPr id="12" name="Content Placeholder 3" descr="Drawing of mirror frames"/>
          <p:cNvPicPr>
            <a:picLocks noChangeAspect="1"/>
          </p:cNvPicPr>
          <p:nvPr/>
        </p:nvPicPr>
        <p:blipFill>
          <a:blip r:embed="rId4" cstate="screen">
            <a:clrChange>
              <a:clrFrom>
                <a:srgbClr val="FFFFFF"/>
              </a:clrFrom>
              <a:clrTo>
                <a:srgbClr val="FFFFFF">
                  <a:alpha val="0"/>
                </a:srgbClr>
              </a:clrTo>
            </a:clrChange>
          </a:blip>
          <a:srcRect/>
          <a:stretch>
            <a:fillRect/>
          </a:stretch>
        </p:blipFill>
        <p:spPr>
          <a:xfrm>
            <a:off x="1752600" y="1524000"/>
            <a:ext cx="2362200" cy="2209800"/>
          </a:xfrm>
          <a:prstGeom prst="rect">
            <a:avLst/>
          </a:prstGeom>
        </p:spPr>
      </p:pic>
      <p:pic>
        <p:nvPicPr>
          <p:cNvPr id="15" name="Content Placeholder 3" descr="Drawing of mirror frames"/>
          <p:cNvPicPr>
            <a:picLocks noChangeAspect="1"/>
          </p:cNvPicPr>
          <p:nvPr/>
        </p:nvPicPr>
        <p:blipFill>
          <a:blip r:embed="rId5" cstate="screen">
            <a:clrChange>
              <a:clrFrom>
                <a:srgbClr val="FFFFFF"/>
              </a:clrFrom>
              <a:clrTo>
                <a:srgbClr val="FFFFFF">
                  <a:alpha val="0"/>
                </a:srgbClr>
              </a:clrTo>
            </a:clrChange>
          </a:blip>
          <a:srcRect/>
          <a:stretch>
            <a:fillRect/>
          </a:stretch>
        </p:blipFill>
        <p:spPr>
          <a:xfrm>
            <a:off x="3962400" y="1143000"/>
            <a:ext cx="3352800" cy="2590800"/>
          </a:xfrm>
          <a:prstGeom prst="rect">
            <a:avLst/>
          </a:prstGeom>
        </p:spPr>
      </p:pic>
      <p:pic>
        <p:nvPicPr>
          <p:cNvPr id="17" name="Content Placeholder 3" descr="Drawing of mirror frames"/>
          <p:cNvPicPr>
            <a:picLocks noChangeAspect="1"/>
          </p:cNvPicPr>
          <p:nvPr/>
        </p:nvPicPr>
        <p:blipFill>
          <a:blip r:embed="rId6" cstate="screen">
            <a:clrChange>
              <a:clrFrom>
                <a:srgbClr val="FFFFFF"/>
              </a:clrFrom>
              <a:clrTo>
                <a:srgbClr val="FFFFFF">
                  <a:alpha val="0"/>
                </a:srgbClr>
              </a:clrTo>
            </a:clrChange>
          </a:blip>
          <a:srcRect/>
          <a:stretch>
            <a:fillRect/>
          </a:stretch>
        </p:blipFill>
        <p:spPr>
          <a:xfrm>
            <a:off x="4648200" y="3810000"/>
            <a:ext cx="3048000" cy="2667000"/>
          </a:xfrm>
          <a:prstGeom prst="rect">
            <a:avLst/>
          </a:prstGeom>
        </p:spPr>
      </p:pic>
      <p:sp>
        <p:nvSpPr>
          <p:cNvPr id="18" name="TextBox 17"/>
          <p:cNvSpPr txBox="1"/>
          <p:nvPr/>
        </p:nvSpPr>
        <p:spPr>
          <a:xfrm>
            <a:off x="1752600" y="1981199"/>
            <a:ext cx="2286000" cy="1200329"/>
          </a:xfrm>
          <a:prstGeom prst="rect">
            <a:avLst/>
          </a:prstGeom>
          <a:noFill/>
        </p:spPr>
        <p:txBody>
          <a:bodyPr wrap="square" rtlCol="0">
            <a:spAutoFit/>
          </a:bodyPr>
          <a:lstStyle/>
          <a:p>
            <a:pPr algn="ctr"/>
            <a:r>
              <a:rPr lang="en-US" sz="2400" b="1" spc="-150" dirty="0" smtClean="0">
                <a:latin typeface="Corbel" pitchFamily="34" charset="0"/>
              </a:rPr>
              <a:t>Anger</a:t>
            </a:r>
          </a:p>
          <a:p>
            <a:pPr algn="ctr"/>
            <a:r>
              <a:rPr lang="en-US" sz="2400" spc="-150" dirty="0" smtClean="0">
                <a:latin typeface="Corbel" pitchFamily="34" charset="0"/>
              </a:rPr>
              <a:t>narrows  and  blinds  us.</a:t>
            </a:r>
            <a:endParaRPr lang="en-US" sz="2400" spc="-150" dirty="0">
              <a:latin typeface="Corbel" pitchFamily="34" charset="0"/>
            </a:endParaRPr>
          </a:p>
        </p:txBody>
      </p:sp>
      <p:sp>
        <p:nvSpPr>
          <p:cNvPr id="19" name="TextBox 18"/>
          <p:cNvSpPr txBox="1"/>
          <p:nvPr/>
        </p:nvSpPr>
        <p:spPr>
          <a:xfrm>
            <a:off x="4343400" y="1447800"/>
            <a:ext cx="2438400" cy="1938992"/>
          </a:xfrm>
          <a:prstGeom prst="rect">
            <a:avLst/>
          </a:prstGeom>
          <a:noFill/>
        </p:spPr>
        <p:txBody>
          <a:bodyPr wrap="square" rtlCol="0">
            <a:spAutoFit/>
          </a:bodyPr>
          <a:lstStyle/>
          <a:p>
            <a:pPr algn="ctr"/>
            <a:r>
              <a:rPr lang="en-US" sz="2400" b="1" spc="-150" dirty="0" smtClean="0">
                <a:latin typeface="Corbel" pitchFamily="34" charset="0"/>
              </a:rPr>
              <a:t>Confirmation  Bias</a:t>
            </a:r>
          </a:p>
          <a:p>
            <a:pPr algn="ctr"/>
            <a:r>
              <a:rPr lang="en-US" sz="2400" spc="-150" dirty="0" smtClean="0">
                <a:latin typeface="Corbel" pitchFamily="34" charset="0"/>
              </a:rPr>
              <a:t>We  tend  to  accept  only  information  that  supports  what  we  already  believe.</a:t>
            </a:r>
            <a:endParaRPr lang="en-US" sz="2400" spc="-150" dirty="0">
              <a:latin typeface="Corbel" pitchFamily="34" charset="0"/>
            </a:endParaRPr>
          </a:p>
        </p:txBody>
      </p:sp>
      <p:sp>
        <p:nvSpPr>
          <p:cNvPr id="20" name="TextBox 19"/>
          <p:cNvSpPr txBox="1"/>
          <p:nvPr/>
        </p:nvSpPr>
        <p:spPr>
          <a:xfrm>
            <a:off x="1600200" y="4114800"/>
            <a:ext cx="2590800" cy="1569660"/>
          </a:xfrm>
          <a:prstGeom prst="rect">
            <a:avLst/>
          </a:prstGeom>
          <a:noFill/>
        </p:spPr>
        <p:txBody>
          <a:bodyPr wrap="square" rtlCol="0">
            <a:spAutoFit/>
          </a:bodyPr>
          <a:lstStyle/>
          <a:p>
            <a:pPr algn="ctr"/>
            <a:r>
              <a:rPr lang="en-US" sz="2400" b="1" spc="-150" dirty="0" smtClean="0">
                <a:latin typeface="Corbel" pitchFamily="34" charset="0"/>
              </a:rPr>
              <a:t>Unreliable  Memories</a:t>
            </a:r>
          </a:p>
          <a:p>
            <a:pPr algn="ctr"/>
            <a:r>
              <a:rPr lang="en-US" sz="2400" spc="-150" dirty="0" smtClean="0">
                <a:latin typeface="Corbel" pitchFamily="34" charset="0"/>
              </a:rPr>
              <a:t>We  regularly  reshape  our  memories  to  fit  our  objectives.</a:t>
            </a:r>
            <a:endParaRPr lang="en-US" sz="2400" spc="-150" dirty="0">
              <a:latin typeface="Corbel" pitchFamily="34" charset="0"/>
            </a:endParaRPr>
          </a:p>
        </p:txBody>
      </p:sp>
      <p:pic>
        <p:nvPicPr>
          <p:cNvPr id="14" name="Picture 4" descr="U of A Division of Agriculture Research and Extension University of Arkansas System"/>
          <p:cNvPicPr>
            <a:picLocks noChangeAspect="1" noChangeArrowheads="1"/>
          </p:cNvPicPr>
          <p:nvPr/>
        </p:nvPicPr>
        <p:blipFill>
          <a:blip r:embed="rId7"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Content Placeholder 3" descr="Drawing of mirror frames"/>
          <p:cNvPicPr>
            <a:picLocks noGrp="1" noChangeAspect="1"/>
          </p:cNvPicPr>
          <p:nvPr>
            <p:ph idx="1"/>
          </p:nvPr>
        </p:nvPicPr>
        <p:blipFill>
          <a:blip r:embed="rId3" cstate="screen">
            <a:clrChange>
              <a:clrFrom>
                <a:srgbClr val="FFFFFF"/>
              </a:clrFrom>
              <a:clrTo>
                <a:srgbClr val="FFFFFF">
                  <a:alpha val="0"/>
                </a:srgbClr>
              </a:clrTo>
            </a:clrChange>
          </a:blip>
          <a:srcRect/>
          <a:stretch>
            <a:fillRect/>
          </a:stretch>
        </p:blipFill>
        <p:spPr>
          <a:xfrm>
            <a:off x="990600" y="3657600"/>
            <a:ext cx="3581400" cy="2514600"/>
          </a:xfrm>
        </p:spPr>
      </p:pic>
      <p:pic>
        <p:nvPicPr>
          <p:cNvPr id="12" name="Content Placeholder 3" descr="Drawing of mirror frames"/>
          <p:cNvPicPr>
            <a:picLocks noChangeAspect="1"/>
          </p:cNvPicPr>
          <p:nvPr/>
        </p:nvPicPr>
        <p:blipFill>
          <a:blip r:embed="rId4" cstate="screen">
            <a:clrChange>
              <a:clrFrom>
                <a:srgbClr val="FFFFFF"/>
              </a:clrFrom>
              <a:clrTo>
                <a:srgbClr val="FFFFFF">
                  <a:alpha val="0"/>
                </a:srgbClr>
              </a:clrTo>
            </a:clrChange>
          </a:blip>
          <a:srcRect/>
          <a:stretch>
            <a:fillRect/>
          </a:stretch>
        </p:blipFill>
        <p:spPr>
          <a:xfrm>
            <a:off x="1752600" y="1524000"/>
            <a:ext cx="2362200" cy="2209800"/>
          </a:xfrm>
          <a:prstGeom prst="rect">
            <a:avLst/>
          </a:prstGeom>
        </p:spPr>
      </p:pic>
      <p:pic>
        <p:nvPicPr>
          <p:cNvPr id="15" name="Content Placeholder 3" descr="Drawing of mirror frames"/>
          <p:cNvPicPr>
            <a:picLocks noChangeAspect="1"/>
          </p:cNvPicPr>
          <p:nvPr/>
        </p:nvPicPr>
        <p:blipFill>
          <a:blip r:embed="rId5" cstate="screen">
            <a:clrChange>
              <a:clrFrom>
                <a:srgbClr val="FFFFFF"/>
              </a:clrFrom>
              <a:clrTo>
                <a:srgbClr val="FFFFFF">
                  <a:alpha val="0"/>
                </a:srgbClr>
              </a:clrTo>
            </a:clrChange>
          </a:blip>
          <a:srcRect/>
          <a:stretch>
            <a:fillRect/>
          </a:stretch>
        </p:blipFill>
        <p:spPr>
          <a:xfrm>
            <a:off x="3962400" y="1143000"/>
            <a:ext cx="3352800" cy="2590800"/>
          </a:xfrm>
          <a:prstGeom prst="rect">
            <a:avLst/>
          </a:prstGeom>
        </p:spPr>
      </p:pic>
      <p:pic>
        <p:nvPicPr>
          <p:cNvPr id="17" name="Content Placeholder 3" descr="Drawing of mirror frames"/>
          <p:cNvPicPr>
            <a:picLocks noChangeAspect="1"/>
          </p:cNvPicPr>
          <p:nvPr/>
        </p:nvPicPr>
        <p:blipFill>
          <a:blip r:embed="rId6" cstate="screen">
            <a:clrChange>
              <a:clrFrom>
                <a:srgbClr val="FFFFFF"/>
              </a:clrFrom>
              <a:clrTo>
                <a:srgbClr val="FFFFFF">
                  <a:alpha val="0"/>
                </a:srgbClr>
              </a:clrTo>
            </a:clrChange>
          </a:blip>
          <a:srcRect/>
          <a:stretch>
            <a:fillRect/>
          </a:stretch>
        </p:blipFill>
        <p:spPr>
          <a:xfrm>
            <a:off x="4648200" y="3810000"/>
            <a:ext cx="3048000" cy="2667000"/>
          </a:xfrm>
          <a:prstGeom prst="rect">
            <a:avLst/>
          </a:prstGeom>
        </p:spPr>
      </p:pic>
      <p:sp>
        <p:nvSpPr>
          <p:cNvPr id="18" name="TextBox 17"/>
          <p:cNvSpPr txBox="1"/>
          <p:nvPr/>
        </p:nvSpPr>
        <p:spPr>
          <a:xfrm>
            <a:off x="1752600" y="1981199"/>
            <a:ext cx="2286000" cy="1200329"/>
          </a:xfrm>
          <a:prstGeom prst="rect">
            <a:avLst/>
          </a:prstGeom>
          <a:noFill/>
        </p:spPr>
        <p:txBody>
          <a:bodyPr wrap="square" rtlCol="0">
            <a:spAutoFit/>
          </a:bodyPr>
          <a:lstStyle/>
          <a:p>
            <a:pPr algn="ctr"/>
            <a:r>
              <a:rPr lang="en-US" sz="2400" b="1" spc="-150" dirty="0" smtClean="0">
                <a:latin typeface="Corbel" pitchFamily="34" charset="0"/>
              </a:rPr>
              <a:t>Anger</a:t>
            </a:r>
          </a:p>
          <a:p>
            <a:pPr algn="ctr"/>
            <a:r>
              <a:rPr lang="en-US" sz="2400" spc="-150" dirty="0" smtClean="0">
                <a:latin typeface="Corbel" pitchFamily="34" charset="0"/>
              </a:rPr>
              <a:t>narrows  and  blinds  us.</a:t>
            </a:r>
            <a:endParaRPr lang="en-US" sz="2400" spc="-150" dirty="0">
              <a:latin typeface="Corbel" pitchFamily="34" charset="0"/>
            </a:endParaRPr>
          </a:p>
        </p:txBody>
      </p:sp>
      <p:sp>
        <p:nvSpPr>
          <p:cNvPr id="19" name="TextBox 18"/>
          <p:cNvSpPr txBox="1"/>
          <p:nvPr/>
        </p:nvSpPr>
        <p:spPr>
          <a:xfrm>
            <a:off x="4343400" y="1447800"/>
            <a:ext cx="2438400" cy="1938992"/>
          </a:xfrm>
          <a:prstGeom prst="rect">
            <a:avLst/>
          </a:prstGeom>
          <a:noFill/>
        </p:spPr>
        <p:txBody>
          <a:bodyPr wrap="square" rtlCol="0">
            <a:spAutoFit/>
          </a:bodyPr>
          <a:lstStyle/>
          <a:p>
            <a:pPr algn="ctr"/>
            <a:r>
              <a:rPr lang="en-US" sz="2400" b="1" spc="-150" dirty="0" smtClean="0">
                <a:latin typeface="Corbel" pitchFamily="34" charset="0"/>
              </a:rPr>
              <a:t>Confirmation  Bias</a:t>
            </a:r>
          </a:p>
          <a:p>
            <a:pPr algn="ctr"/>
            <a:r>
              <a:rPr lang="en-US" sz="2400" spc="-150" dirty="0" smtClean="0">
                <a:latin typeface="Corbel" pitchFamily="34" charset="0"/>
              </a:rPr>
              <a:t>We  tend  to  accept  only  information  that  supports  what  we  already  believe.</a:t>
            </a:r>
            <a:endParaRPr lang="en-US" sz="2400" spc="-150" dirty="0">
              <a:latin typeface="Corbel" pitchFamily="34" charset="0"/>
            </a:endParaRPr>
          </a:p>
        </p:txBody>
      </p:sp>
      <p:sp>
        <p:nvSpPr>
          <p:cNvPr id="20" name="TextBox 19"/>
          <p:cNvSpPr txBox="1"/>
          <p:nvPr/>
        </p:nvSpPr>
        <p:spPr>
          <a:xfrm>
            <a:off x="1600200" y="4114800"/>
            <a:ext cx="2590800" cy="1569660"/>
          </a:xfrm>
          <a:prstGeom prst="rect">
            <a:avLst/>
          </a:prstGeom>
          <a:noFill/>
        </p:spPr>
        <p:txBody>
          <a:bodyPr wrap="square" rtlCol="0">
            <a:spAutoFit/>
          </a:bodyPr>
          <a:lstStyle/>
          <a:p>
            <a:pPr algn="ctr"/>
            <a:r>
              <a:rPr lang="en-US" sz="2400" b="1" spc="-150" dirty="0" smtClean="0">
                <a:latin typeface="Corbel" pitchFamily="34" charset="0"/>
              </a:rPr>
              <a:t>Unreliable  Memories</a:t>
            </a:r>
          </a:p>
          <a:p>
            <a:pPr algn="ctr"/>
            <a:r>
              <a:rPr lang="en-US" sz="2400" spc="-150" dirty="0" smtClean="0">
                <a:latin typeface="Corbel" pitchFamily="34" charset="0"/>
              </a:rPr>
              <a:t>We  regularly  reshape  our  memories  to  fit  our  objectives.</a:t>
            </a:r>
            <a:endParaRPr lang="en-US" sz="2400" spc="-150" dirty="0">
              <a:latin typeface="Corbel" pitchFamily="34" charset="0"/>
            </a:endParaRPr>
          </a:p>
        </p:txBody>
      </p:sp>
      <p:sp>
        <p:nvSpPr>
          <p:cNvPr id="21" name="TextBox 20"/>
          <p:cNvSpPr txBox="1"/>
          <p:nvPr/>
        </p:nvSpPr>
        <p:spPr>
          <a:xfrm>
            <a:off x="4876800" y="4038600"/>
            <a:ext cx="2514600" cy="1938992"/>
          </a:xfrm>
          <a:prstGeom prst="rect">
            <a:avLst/>
          </a:prstGeom>
          <a:noFill/>
        </p:spPr>
        <p:txBody>
          <a:bodyPr wrap="square" rtlCol="0">
            <a:spAutoFit/>
          </a:bodyPr>
          <a:lstStyle/>
          <a:p>
            <a:pPr algn="ctr"/>
            <a:r>
              <a:rPr lang="en-US" sz="2400" b="1" spc="-150" dirty="0" smtClean="0">
                <a:latin typeface="Corbel" pitchFamily="34" charset="0"/>
              </a:rPr>
              <a:t>Negativity  Bias</a:t>
            </a:r>
          </a:p>
          <a:p>
            <a:pPr algn="ctr"/>
            <a:r>
              <a:rPr lang="en-US" sz="2400" spc="-150" dirty="0" smtClean="0">
                <a:latin typeface="Corbel" pitchFamily="34" charset="0"/>
              </a:rPr>
              <a:t>We  tend  to  be  overwhelmed  by  bad  things  and  forget  good  things.</a:t>
            </a:r>
            <a:endParaRPr lang="en-US" sz="2400" spc="-150" dirty="0">
              <a:latin typeface="Corbel" pitchFamily="34" charset="0"/>
            </a:endParaRPr>
          </a:p>
        </p:txBody>
      </p:sp>
      <p:pic>
        <p:nvPicPr>
          <p:cNvPr id="14" name="Picture 4" descr="U of A Division of Agriculture Research and Extension University of Arkansas System"/>
          <p:cNvPicPr>
            <a:picLocks noChangeAspect="1" noChangeArrowheads="1"/>
          </p:cNvPicPr>
          <p:nvPr/>
        </p:nvPicPr>
        <p:blipFill>
          <a:blip r:embed="rId7"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15" descr="Drawing of a couple in a car talking."/>
          <p:cNvPicPr>
            <a:picLocks noChangeAspect="1"/>
          </p:cNvPicPr>
          <p:nvPr/>
        </p:nvPicPr>
        <p:blipFill>
          <a:blip r:embed="rId3" cstate="screen">
            <a:clrChange>
              <a:clrFrom>
                <a:srgbClr val="FFFFFF"/>
              </a:clrFrom>
              <a:clrTo>
                <a:srgbClr val="FFFFFF">
                  <a:alpha val="0"/>
                </a:srgbClr>
              </a:clrTo>
            </a:clrChange>
          </a:blip>
          <a:stretch>
            <a:fillRect/>
          </a:stretch>
        </p:blipFill>
        <p:spPr>
          <a:xfrm>
            <a:off x="1295400" y="3657600"/>
            <a:ext cx="6547104" cy="3200400"/>
          </a:xfrm>
          <a:prstGeom prst="rect">
            <a:avLst/>
          </a:prstGeom>
        </p:spPr>
      </p:pic>
      <p:sp>
        <p:nvSpPr>
          <p:cNvPr id="22" name="TextBox 21"/>
          <p:cNvSpPr txBox="1"/>
          <p:nvPr/>
        </p:nvSpPr>
        <p:spPr>
          <a:xfrm>
            <a:off x="2971800" y="1447800"/>
            <a:ext cx="3352800" cy="646331"/>
          </a:xfrm>
          <a:prstGeom prst="rect">
            <a:avLst/>
          </a:prstGeom>
          <a:noFill/>
        </p:spPr>
        <p:txBody>
          <a:bodyPr wrap="square" rtlCol="0">
            <a:spAutoFit/>
          </a:bodyPr>
          <a:lstStyle/>
          <a:p>
            <a:pPr algn="ctr"/>
            <a:r>
              <a:rPr lang="en-US" sz="3600" i="1" spc="-150" dirty="0" smtClean="0">
                <a:latin typeface="Corbel" pitchFamily="34" charset="0"/>
              </a:rPr>
              <a:t>BIAS  IN  ACTION</a:t>
            </a:r>
            <a:endParaRPr lang="en-US" sz="3600" i="1" spc="-150" dirty="0">
              <a:latin typeface="Corbel" pitchFamily="34" charset="0"/>
            </a:endParaRPr>
          </a:p>
        </p:txBody>
      </p:sp>
      <p:sp>
        <p:nvSpPr>
          <p:cNvPr id="23" name="TextBox 22"/>
          <p:cNvSpPr txBox="1"/>
          <p:nvPr/>
        </p:nvSpPr>
        <p:spPr>
          <a:xfrm>
            <a:off x="990600" y="2590800"/>
            <a:ext cx="2362200" cy="954107"/>
          </a:xfrm>
          <a:prstGeom prst="rect">
            <a:avLst/>
          </a:prstGeom>
          <a:noFill/>
        </p:spPr>
        <p:txBody>
          <a:bodyPr wrap="square" rtlCol="0">
            <a:spAutoFit/>
          </a:bodyPr>
          <a:lstStyle/>
          <a:p>
            <a:pPr algn="ctr"/>
            <a:r>
              <a:rPr lang="en-US" sz="2800" spc="-150" dirty="0" smtClean="0">
                <a:latin typeface="Corbel" pitchFamily="34" charset="0"/>
              </a:rPr>
              <a:t>You  know,  you  have  faults,  too!</a:t>
            </a:r>
            <a:endParaRPr lang="en-US" sz="2800" spc="-150" dirty="0">
              <a:latin typeface="Corbel" pitchFamily="34" charset="0"/>
            </a:endParaRPr>
          </a:p>
        </p:txBody>
      </p:sp>
      <p:sp>
        <p:nvSpPr>
          <p:cNvPr id="25" name="TextBox 24"/>
          <p:cNvSpPr txBox="1"/>
          <p:nvPr/>
        </p:nvSpPr>
        <p:spPr>
          <a:xfrm>
            <a:off x="5105400" y="2590800"/>
            <a:ext cx="3657600" cy="954107"/>
          </a:xfrm>
          <a:prstGeom prst="rect">
            <a:avLst/>
          </a:prstGeom>
          <a:noFill/>
        </p:spPr>
        <p:txBody>
          <a:bodyPr wrap="square" rtlCol="0">
            <a:spAutoFit/>
          </a:bodyPr>
          <a:lstStyle/>
          <a:p>
            <a:pPr algn="ctr"/>
            <a:r>
              <a:rPr lang="en-US" sz="2800" spc="-150" dirty="0" smtClean="0">
                <a:latin typeface="Corbel" pitchFamily="34" charset="0"/>
              </a:rPr>
              <a:t>Yes.  But  they  don’t  bother  me  like  yours  do!</a:t>
            </a:r>
            <a:endParaRPr lang="en-US" sz="2800" spc="-150" dirty="0">
              <a:latin typeface="Corbel" pitchFamily="34" charset="0"/>
            </a:endParaRPr>
          </a:p>
        </p:txBody>
      </p:sp>
      <p:cxnSp>
        <p:nvCxnSpPr>
          <p:cNvPr id="27" name="Straight Connector 26"/>
          <p:cNvCxnSpPr/>
          <p:nvPr/>
        </p:nvCxnSpPr>
        <p:spPr>
          <a:xfrm rot="16200000" flipH="1">
            <a:off x="2667000" y="3657600"/>
            <a:ext cx="3810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6286500" y="3619500"/>
            <a:ext cx="3048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4" descr="U of A Division of Agriculture Research and Extension University of Arkansas System"/>
          <p:cNvPicPr>
            <a:picLocks noChangeAspect="1" noChangeArrowheads="1"/>
          </p:cNvPicPr>
          <p:nvPr/>
        </p:nvPicPr>
        <p:blipFill>
          <a:blip r:embed="rId4"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descr="Drawing of a music staff with a treble clef and notes."/>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0" y="1066800"/>
            <a:ext cx="9144000" cy="5181600"/>
          </a:xfrm>
          <a:prstGeom prst="rect">
            <a:avLst/>
          </a:prstGeom>
          <a:noFill/>
        </p:spPr>
      </p:pic>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876800" y="5105400"/>
            <a:ext cx="3352800" cy="1200329"/>
          </a:xfrm>
          <a:prstGeom prst="rect">
            <a:avLst/>
          </a:prstGeom>
          <a:noFill/>
        </p:spPr>
        <p:txBody>
          <a:bodyPr wrap="square" rtlCol="0">
            <a:spAutoFit/>
          </a:bodyPr>
          <a:lstStyle/>
          <a:p>
            <a:pPr algn="ctr"/>
            <a:r>
              <a:rPr lang="en-US" sz="3600" i="1" spc="-150" dirty="0" smtClean="0">
                <a:latin typeface="Corbel" pitchFamily="34" charset="0"/>
              </a:rPr>
              <a:t>The  soundtracks  of  our  lives.</a:t>
            </a:r>
            <a:endParaRPr lang="en-US" sz="3600" i="1" spc="-150" dirty="0">
              <a:latin typeface="Corbel" pitchFamily="34" charset="0"/>
            </a:endParaRPr>
          </a:p>
        </p:txBody>
      </p:sp>
      <p:pic>
        <p:nvPicPr>
          <p:cNvPr id="9" name="Picture 4" descr="U of A Division of Agriculture Research and Extension University of Arkansas System"/>
          <p:cNvPicPr>
            <a:picLocks noChangeAspect="1" noChangeArrowheads="1"/>
          </p:cNvPicPr>
          <p:nvPr/>
        </p:nvPicPr>
        <p:blipFill>
          <a:blip r:embed="rId4"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Drawing of a file folder"/>
          <p:cNvPicPr>
            <a:picLocks noChangeAspect="1"/>
          </p:cNvPicPr>
          <p:nvPr/>
        </p:nvPicPr>
        <p:blipFill>
          <a:blip r:embed="rId3" cstate="screen">
            <a:clrChange>
              <a:clrFrom>
                <a:srgbClr val="FFFFFF"/>
              </a:clrFrom>
              <a:clrTo>
                <a:srgbClr val="FFFFFF">
                  <a:alpha val="0"/>
                </a:srgbClr>
              </a:clrTo>
            </a:clrChange>
          </a:blip>
          <a:srcRect/>
          <a:stretch>
            <a:fillRect/>
          </a:stretch>
        </p:blipFill>
        <p:spPr>
          <a:xfrm>
            <a:off x="0" y="990600"/>
            <a:ext cx="9144000" cy="5486400"/>
          </a:xfrm>
          <a:prstGeom prst="rect">
            <a:avLst/>
          </a:prstGeom>
        </p:spPr>
      </p:pic>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81200" y="3429000"/>
            <a:ext cx="5181600" cy="1200329"/>
          </a:xfrm>
          <a:prstGeom prst="rect">
            <a:avLst/>
          </a:prstGeom>
          <a:noFill/>
        </p:spPr>
        <p:txBody>
          <a:bodyPr wrap="square" rtlCol="0">
            <a:spAutoFit/>
          </a:bodyPr>
          <a:lstStyle/>
          <a:p>
            <a:pPr algn="ctr"/>
            <a:r>
              <a:rPr lang="en-US" sz="3600" i="1" spc="-150" dirty="0" smtClean="0">
                <a:latin typeface="Corbel" pitchFamily="34" charset="0"/>
              </a:rPr>
              <a:t>We  process  our  perceptions  through  our  own  life  stories.</a:t>
            </a:r>
            <a:endParaRPr lang="en-US" sz="3600" i="1" spc="-150" dirty="0">
              <a:latin typeface="Corbel" pitchFamily="34" charset="0"/>
            </a:endParaRPr>
          </a:p>
        </p:txBody>
      </p:sp>
      <p:pic>
        <p:nvPicPr>
          <p:cNvPr id="9" name="Picture 4" descr="U of A Division of Agriculture Research and Extension University of Arkansas System"/>
          <p:cNvPicPr>
            <a:picLocks noChangeAspect="1" noChangeArrowheads="1"/>
          </p:cNvPicPr>
          <p:nvPr/>
        </p:nvPicPr>
        <p:blipFill>
          <a:blip r:embed="rId4"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8143" y="4495800"/>
            <a:ext cx="5867400" cy="1200329"/>
          </a:xfrm>
          <a:prstGeom prst="rect">
            <a:avLst/>
          </a:prstGeom>
          <a:noFill/>
        </p:spPr>
        <p:txBody>
          <a:bodyPr wrap="square" rtlCol="0">
            <a:spAutoFit/>
          </a:bodyPr>
          <a:lstStyle/>
          <a:p>
            <a:pPr algn="ctr"/>
            <a:r>
              <a:rPr lang="en-US" sz="3600" i="1" spc="-150" dirty="0" smtClean="0">
                <a:latin typeface="Corbel" pitchFamily="34" charset="0"/>
              </a:rPr>
              <a:t>The  solution  to  bias  goes  beyond  knowledge  and  skills.</a:t>
            </a:r>
            <a:endParaRPr lang="en-US" sz="3600" i="1" spc="-150" dirty="0">
              <a:latin typeface="Corbel" pitchFamily="34" charset="0"/>
            </a:endParaRPr>
          </a:p>
        </p:txBody>
      </p:sp>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Content Placeholder 3" descr="Drawing of a heart with an open door."/>
          <p:cNvPicPr>
            <a:picLocks noGrp="1" noChangeAspect="1"/>
          </p:cNvPicPr>
          <p:nvPr>
            <p:ph idx="1"/>
          </p:nvPr>
        </p:nvPicPr>
        <p:blipFill>
          <a:blip r:embed="rId3" cstate="screen">
            <a:clrChange>
              <a:clrFrom>
                <a:srgbClr val="FFFFFF"/>
              </a:clrFrom>
              <a:clrTo>
                <a:srgbClr val="FFFFFF">
                  <a:alpha val="0"/>
                </a:srgbClr>
              </a:clrTo>
            </a:clrChange>
          </a:blip>
          <a:srcRect/>
          <a:stretch>
            <a:fillRect/>
          </a:stretch>
        </p:blipFill>
        <p:spPr>
          <a:xfrm>
            <a:off x="1066800" y="1828800"/>
            <a:ext cx="2286000" cy="2197608"/>
          </a:xfrm>
        </p:spPr>
      </p:pic>
      <p:pic>
        <p:nvPicPr>
          <p:cNvPr id="12" name="Content Placeholder 3" descr="Drawing of two hearts."/>
          <p:cNvPicPr>
            <a:picLocks noChangeAspect="1"/>
          </p:cNvPicPr>
          <p:nvPr/>
        </p:nvPicPr>
        <p:blipFill>
          <a:blip r:embed="rId4" cstate="screen">
            <a:clrChange>
              <a:clrFrom>
                <a:srgbClr val="FFFFFF"/>
              </a:clrFrom>
              <a:clrTo>
                <a:srgbClr val="FFFFFF">
                  <a:alpha val="0"/>
                </a:srgbClr>
              </a:clrTo>
            </a:clrChange>
          </a:blip>
          <a:srcRect/>
          <a:stretch>
            <a:fillRect/>
          </a:stretch>
        </p:blipFill>
        <p:spPr>
          <a:xfrm>
            <a:off x="3352800" y="1828800"/>
            <a:ext cx="2362200" cy="2197608"/>
          </a:xfrm>
          <a:prstGeom prst="rect">
            <a:avLst/>
          </a:prstGeom>
        </p:spPr>
      </p:pic>
      <p:pic>
        <p:nvPicPr>
          <p:cNvPr id="14" name="Content Placeholder 3" descr="Drawing of a heart."/>
          <p:cNvPicPr>
            <a:picLocks noChangeAspect="1"/>
          </p:cNvPicPr>
          <p:nvPr/>
        </p:nvPicPr>
        <p:blipFill>
          <a:blip r:embed="rId5" cstate="screen">
            <a:clrChange>
              <a:clrFrom>
                <a:srgbClr val="FFFFFF"/>
              </a:clrFrom>
              <a:clrTo>
                <a:srgbClr val="FFFFFF">
                  <a:alpha val="0"/>
                </a:srgbClr>
              </a:clrTo>
            </a:clrChange>
          </a:blip>
          <a:srcRect/>
          <a:stretch>
            <a:fillRect/>
          </a:stretch>
        </p:blipFill>
        <p:spPr>
          <a:xfrm>
            <a:off x="5638800" y="1828800"/>
            <a:ext cx="2225040" cy="2197608"/>
          </a:xfrm>
          <a:prstGeom prst="rect">
            <a:avLst/>
          </a:prstGeom>
        </p:spPr>
      </p:pic>
      <p:pic>
        <p:nvPicPr>
          <p:cNvPr id="10" name="Picture 4" descr="U of A Division of Agriculture Research and Extension University of Arkansas System"/>
          <p:cNvPicPr>
            <a:picLocks noChangeAspect="1" noChangeArrowheads="1"/>
          </p:cNvPicPr>
          <p:nvPr/>
        </p:nvPicPr>
        <p:blipFill>
          <a:blip r:embed="rId6"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0" y="2209800"/>
            <a:ext cx="3352800" cy="1754326"/>
          </a:xfrm>
          <a:prstGeom prst="rect">
            <a:avLst/>
          </a:prstGeom>
          <a:noFill/>
        </p:spPr>
        <p:txBody>
          <a:bodyPr wrap="square" rtlCol="0">
            <a:spAutoFit/>
          </a:bodyPr>
          <a:lstStyle/>
          <a:p>
            <a:r>
              <a:rPr lang="en-US" sz="3600" i="1" spc="-150" dirty="0" smtClean="0">
                <a:latin typeface="Corbel" pitchFamily="34" charset="0"/>
              </a:rPr>
              <a:t>Conflict  is  a  universal  human  problem.</a:t>
            </a:r>
            <a:endParaRPr lang="en-US" sz="3600" i="1" spc="-150" dirty="0">
              <a:latin typeface="Corbel" pitchFamily="34" charset="0"/>
            </a:endParaRPr>
          </a:p>
        </p:txBody>
      </p:sp>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28" name="Picture 4" descr="U of A Division of Agriculture Research and Extension University of Arkansas System"/>
          <p:cNvPicPr>
            <a:picLocks noChangeAspect="1" noChangeArrowheads="1"/>
          </p:cNvPicPr>
          <p:nvPr/>
        </p:nvPicPr>
        <p:blipFill>
          <a:blip r:embed="rId3" cstate="screen"/>
          <a:srcRect/>
          <a:stretch>
            <a:fillRect/>
          </a:stretch>
        </p:blipFill>
        <p:spPr bwMode="auto">
          <a:xfrm>
            <a:off x="7391400" y="152400"/>
            <a:ext cx="1447800" cy="827647"/>
          </a:xfrm>
          <a:prstGeom prst="rect">
            <a:avLst/>
          </a:prstGeom>
          <a:noFill/>
        </p:spPr>
      </p:pic>
      <p:pic>
        <p:nvPicPr>
          <p:cNvPr id="17" name="Content Placeholder 3" descr="Drawing of two people with two children eating cookies and arguing."/>
          <p:cNvPicPr>
            <a:picLocks noGrp="1" noChangeAspect="1"/>
          </p:cNvPicPr>
          <p:nvPr>
            <p:ph idx="1"/>
          </p:nvPr>
        </p:nvPicPr>
        <p:blipFill>
          <a:blip r:embed="rId4" cstate="screen">
            <a:clrChange>
              <a:clrFrom>
                <a:srgbClr val="FDFDFD"/>
              </a:clrFrom>
              <a:clrTo>
                <a:srgbClr val="FDFDFD">
                  <a:alpha val="0"/>
                </a:srgbClr>
              </a:clrTo>
            </a:clrChange>
          </a:blip>
          <a:srcRect r="49762"/>
          <a:stretch>
            <a:fillRect/>
          </a:stretch>
        </p:blipFill>
        <p:spPr>
          <a:xfrm>
            <a:off x="914400" y="1752600"/>
            <a:ext cx="3200400" cy="4187976"/>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0" y="2286000"/>
            <a:ext cx="2819400" cy="2308324"/>
          </a:xfrm>
          <a:prstGeom prst="rect">
            <a:avLst/>
          </a:prstGeom>
          <a:noFill/>
        </p:spPr>
        <p:txBody>
          <a:bodyPr wrap="square" rtlCol="0">
            <a:spAutoFit/>
          </a:bodyPr>
          <a:lstStyle/>
          <a:p>
            <a:r>
              <a:rPr lang="en-US" sz="3600" spc="-150" dirty="0" smtClean="0">
                <a:latin typeface="Corbel" pitchFamily="34" charset="0"/>
              </a:rPr>
              <a:t>Key  1:</a:t>
            </a:r>
          </a:p>
          <a:p>
            <a:r>
              <a:rPr lang="en-US" sz="3600" b="1" spc="-150" dirty="0" smtClean="0">
                <a:latin typeface="Corbel" pitchFamily="34" charset="0"/>
              </a:rPr>
              <a:t>Humility</a:t>
            </a:r>
            <a:r>
              <a:rPr lang="en-US" sz="3600" spc="-150" dirty="0" smtClean="0">
                <a:latin typeface="Corbel" pitchFamily="34" charset="0"/>
              </a:rPr>
              <a:t>  opens  our  hearts.</a:t>
            </a:r>
            <a:endParaRPr lang="en-US" sz="3600" spc="-150" dirty="0">
              <a:latin typeface="Corbel" pitchFamily="34" charset="0"/>
            </a:endParaRPr>
          </a:p>
        </p:txBody>
      </p:sp>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Content Placeholder 3" descr="Drawing of a heart with an open door."/>
          <p:cNvPicPr>
            <a:picLocks noGrp="1" noChangeAspect="1"/>
          </p:cNvPicPr>
          <p:nvPr>
            <p:ph idx="1"/>
          </p:nvPr>
        </p:nvPicPr>
        <p:blipFill>
          <a:blip r:embed="rId3" cstate="screen">
            <a:clrChange>
              <a:clrFrom>
                <a:srgbClr val="FFFFFF"/>
              </a:clrFrom>
              <a:clrTo>
                <a:srgbClr val="FFFFFF">
                  <a:alpha val="0"/>
                </a:srgbClr>
              </a:clrTo>
            </a:clrChange>
          </a:blip>
          <a:srcRect/>
          <a:stretch>
            <a:fillRect/>
          </a:stretch>
        </p:blipFill>
        <p:spPr>
          <a:xfrm>
            <a:off x="987535" y="1981200"/>
            <a:ext cx="3508265" cy="3372612"/>
          </a:xfrm>
        </p:spPr>
      </p:pic>
      <p:pic>
        <p:nvPicPr>
          <p:cNvPr id="10" name="Picture 4" descr="U of A Division of Agriculture Research and Extension University of Arkansas System"/>
          <p:cNvPicPr>
            <a:picLocks noChangeAspect="1" noChangeArrowheads="1"/>
          </p:cNvPicPr>
          <p:nvPr/>
        </p:nvPicPr>
        <p:blipFill>
          <a:blip r:embed="rId4"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0" y="2286000"/>
            <a:ext cx="2819400" cy="1754326"/>
          </a:xfrm>
          <a:prstGeom prst="rect">
            <a:avLst/>
          </a:prstGeom>
          <a:noFill/>
        </p:spPr>
        <p:txBody>
          <a:bodyPr wrap="square" rtlCol="0">
            <a:spAutoFit/>
          </a:bodyPr>
          <a:lstStyle/>
          <a:p>
            <a:r>
              <a:rPr lang="en-US" sz="3600" i="1" spc="-150" dirty="0" smtClean="0">
                <a:latin typeface="Corbel" pitchFamily="34" charset="0"/>
              </a:rPr>
              <a:t>How  to  cultivate  humility</a:t>
            </a:r>
            <a:endParaRPr lang="en-US" sz="3600" i="1" spc="-150" dirty="0">
              <a:latin typeface="Corbel" pitchFamily="34" charset="0"/>
            </a:endParaRPr>
          </a:p>
        </p:txBody>
      </p:sp>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Content Placeholder 3" descr="Drawing of a duck"/>
          <p:cNvPicPr>
            <a:picLocks noChangeAspect="1"/>
          </p:cNvPicPr>
          <p:nvPr/>
        </p:nvPicPr>
        <p:blipFill>
          <a:blip r:embed="rId3" cstate="screen">
            <a:clrChange>
              <a:clrFrom>
                <a:srgbClr val="FFFFFF"/>
              </a:clrFrom>
              <a:clrTo>
                <a:srgbClr val="FFFFFF">
                  <a:alpha val="0"/>
                </a:srgbClr>
              </a:clrTo>
            </a:clrChange>
          </a:blip>
          <a:stretch>
            <a:fillRect/>
          </a:stretch>
        </p:blipFill>
        <p:spPr>
          <a:xfrm>
            <a:off x="1447800" y="1981200"/>
            <a:ext cx="2895600" cy="3426330"/>
          </a:xfrm>
          <a:prstGeom prst="rect">
            <a:avLst/>
          </a:prstGeom>
        </p:spPr>
      </p:pic>
      <p:pic>
        <p:nvPicPr>
          <p:cNvPr id="9" name="Picture 4" descr="U of A Division of Agriculture Research and Extension University of Arkansas System"/>
          <p:cNvPicPr>
            <a:picLocks noChangeAspect="1" noChangeArrowheads="1"/>
          </p:cNvPicPr>
          <p:nvPr/>
        </p:nvPicPr>
        <p:blipFill>
          <a:blip r:embed="rId4"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descr="Drawing of a mirror frame."/>
          <p:cNvPicPr>
            <a:picLocks noChangeAspect="1"/>
          </p:cNvPicPr>
          <p:nvPr/>
        </p:nvPicPr>
        <p:blipFill>
          <a:blip r:embed="rId3" cstate="screen">
            <a:clrChange>
              <a:clrFrom>
                <a:srgbClr val="FFFFFF"/>
              </a:clrFrom>
              <a:clrTo>
                <a:srgbClr val="FFFFFF">
                  <a:alpha val="0"/>
                </a:srgbClr>
              </a:clrTo>
            </a:clrChange>
          </a:blip>
          <a:srcRect/>
          <a:stretch>
            <a:fillRect/>
          </a:stretch>
        </p:blipFill>
        <p:spPr>
          <a:xfrm>
            <a:off x="1981200" y="1752600"/>
            <a:ext cx="5334000" cy="4339083"/>
          </a:xfrm>
          <a:prstGeom prst="rect">
            <a:avLst/>
          </a:prstGeom>
        </p:spPr>
      </p:pic>
      <p:sp>
        <p:nvSpPr>
          <p:cNvPr id="4" name="TextBox 3"/>
          <p:cNvSpPr txBox="1"/>
          <p:nvPr/>
        </p:nvSpPr>
        <p:spPr>
          <a:xfrm>
            <a:off x="2590800" y="2743200"/>
            <a:ext cx="3810000" cy="2308324"/>
          </a:xfrm>
          <a:prstGeom prst="rect">
            <a:avLst/>
          </a:prstGeom>
          <a:noFill/>
        </p:spPr>
        <p:txBody>
          <a:bodyPr wrap="square" rtlCol="0">
            <a:spAutoFit/>
          </a:bodyPr>
          <a:lstStyle/>
          <a:p>
            <a:pPr algn="ctr"/>
            <a:r>
              <a:rPr lang="en-US" sz="3600" spc="-150" dirty="0" smtClean="0">
                <a:latin typeface="Corbel" pitchFamily="34" charset="0"/>
              </a:rPr>
              <a:t>How can you activate humility in your life and relationships?</a:t>
            </a:r>
            <a:endParaRPr lang="en-US" sz="3600" spc="-150" dirty="0">
              <a:latin typeface="Corbel" pitchFamily="34" charset="0"/>
            </a:endParaRPr>
          </a:p>
        </p:txBody>
      </p:sp>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67000" y="1447800"/>
            <a:ext cx="1600200" cy="523220"/>
          </a:xfrm>
          <a:prstGeom prst="rect">
            <a:avLst/>
          </a:prstGeom>
          <a:noFill/>
        </p:spPr>
        <p:txBody>
          <a:bodyPr wrap="square" rtlCol="0">
            <a:spAutoFit/>
          </a:bodyPr>
          <a:lstStyle/>
          <a:p>
            <a:pPr algn="ctr"/>
            <a:r>
              <a:rPr lang="en-US" sz="2800" i="1" spc="-150" dirty="0" smtClean="0">
                <a:latin typeface="Corbel" pitchFamily="34" charset="0"/>
              </a:rPr>
              <a:t>Reflection:</a:t>
            </a:r>
            <a:endParaRPr lang="en-US" sz="2800" i="1" spc="-150" dirty="0">
              <a:latin typeface="Corbel" pitchFamily="34" charset="0"/>
            </a:endParaRPr>
          </a:p>
        </p:txBody>
      </p:sp>
      <p:pic>
        <p:nvPicPr>
          <p:cNvPr id="10" name="Picture 4" descr="U of A Division of Agriculture Research and Extension University of Arkansas System"/>
          <p:cNvPicPr>
            <a:picLocks noChangeAspect="1" noChangeArrowheads="1"/>
          </p:cNvPicPr>
          <p:nvPr/>
        </p:nvPicPr>
        <p:blipFill>
          <a:blip r:embed="rId4"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1600200"/>
            <a:ext cx="6629400" cy="1200329"/>
          </a:xfrm>
          <a:prstGeom prst="rect">
            <a:avLst/>
          </a:prstGeom>
          <a:noFill/>
        </p:spPr>
        <p:txBody>
          <a:bodyPr wrap="square" rtlCol="0">
            <a:spAutoFit/>
          </a:bodyPr>
          <a:lstStyle/>
          <a:p>
            <a:r>
              <a:rPr lang="en-US" sz="3600" spc="-150" dirty="0" smtClean="0">
                <a:latin typeface="Corbel" pitchFamily="34" charset="0"/>
              </a:rPr>
              <a:t>Science’s  two-part  answer  for  activating  humility:</a:t>
            </a:r>
            <a:endParaRPr lang="en-US" sz="3600" spc="-150" dirty="0">
              <a:latin typeface="Corbel" pitchFamily="34" charset="0"/>
            </a:endParaRPr>
          </a:p>
        </p:txBody>
      </p:sp>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Content Placeholder 3" descr="Drawing of a heart with an open door"/>
          <p:cNvPicPr>
            <a:picLocks noGrp="1" noChangeAspect="1"/>
          </p:cNvPicPr>
          <p:nvPr>
            <p:ph idx="1"/>
          </p:nvPr>
        </p:nvPicPr>
        <p:blipFill>
          <a:blip r:embed="rId3" cstate="screen">
            <a:clrChange>
              <a:clrFrom>
                <a:srgbClr val="FFFFFF"/>
              </a:clrFrom>
              <a:clrTo>
                <a:srgbClr val="FFFFFF">
                  <a:alpha val="0"/>
                </a:srgbClr>
              </a:clrTo>
            </a:clrChange>
          </a:blip>
          <a:srcRect/>
          <a:stretch>
            <a:fillRect/>
          </a:stretch>
        </p:blipFill>
        <p:spPr>
          <a:xfrm>
            <a:off x="5410200" y="2514600"/>
            <a:ext cx="2819400" cy="2710383"/>
          </a:xfrm>
        </p:spPr>
      </p:pic>
      <p:pic>
        <p:nvPicPr>
          <p:cNvPr id="10" name="Picture 4" descr="U of A Division of Agriculture Research and Extension University of Arkansas System"/>
          <p:cNvPicPr>
            <a:picLocks noChangeAspect="1" noChangeArrowheads="1"/>
          </p:cNvPicPr>
          <p:nvPr/>
        </p:nvPicPr>
        <p:blipFill>
          <a:blip r:embed="rId4"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1600200"/>
            <a:ext cx="6629400" cy="1200329"/>
          </a:xfrm>
          <a:prstGeom prst="rect">
            <a:avLst/>
          </a:prstGeom>
          <a:noFill/>
        </p:spPr>
        <p:txBody>
          <a:bodyPr wrap="square" rtlCol="0">
            <a:spAutoFit/>
          </a:bodyPr>
          <a:lstStyle/>
          <a:p>
            <a:r>
              <a:rPr lang="en-US" sz="3600" spc="-150" dirty="0" smtClean="0">
                <a:latin typeface="Corbel" pitchFamily="34" charset="0"/>
              </a:rPr>
              <a:t>Science’s  two-part  answer  for  activating  humility:</a:t>
            </a:r>
            <a:endParaRPr lang="en-US" sz="3600" spc="-150" dirty="0">
              <a:latin typeface="Corbel" pitchFamily="34" charset="0"/>
            </a:endParaRPr>
          </a:p>
        </p:txBody>
      </p:sp>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Content Placeholder 3" descr="Drawing of a heart with an open door"/>
          <p:cNvPicPr>
            <a:picLocks noGrp="1" noChangeAspect="1"/>
          </p:cNvPicPr>
          <p:nvPr>
            <p:ph idx="1"/>
          </p:nvPr>
        </p:nvPicPr>
        <p:blipFill>
          <a:blip r:embed="rId3" cstate="screen">
            <a:clrChange>
              <a:clrFrom>
                <a:srgbClr val="FFFFFF"/>
              </a:clrFrom>
              <a:clrTo>
                <a:srgbClr val="FFFFFF">
                  <a:alpha val="0"/>
                </a:srgbClr>
              </a:clrTo>
            </a:clrChange>
          </a:blip>
          <a:srcRect/>
          <a:stretch>
            <a:fillRect/>
          </a:stretch>
        </p:blipFill>
        <p:spPr>
          <a:xfrm>
            <a:off x="5410200" y="2514600"/>
            <a:ext cx="2819400" cy="2710383"/>
          </a:xfrm>
        </p:spPr>
      </p:pic>
      <p:sp>
        <p:nvSpPr>
          <p:cNvPr id="10" name="TextBox 9"/>
          <p:cNvSpPr txBox="1"/>
          <p:nvPr/>
        </p:nvSpPr>
        <p:spPr>
          <a:xfrm>
            <a:off x="1371600" y="2971800"/>
            <a:ext cx="3886200" cy="830997"/>
          </a:xfrm>
          <a:prstGeom prst="rect">
            <a:avLst/>
          </a:prstGeom>
          <a:noFill/>
        </p:spPr>
        <p:txBody>
          <a:bodyPr wrap="square" rtlCol="0">
            <a:spAutoFit/>
          </a:bodyPr>
          <a:lstStyle/>
          <a:p>
            <a:r>
              <a:rPr lang="en-US" sz="3200" b="1" i="1" spc="-150" dirty="0" smtClean="0">
                <a:latin typeface="Corbel" pitchFamily="34" charset="0"/>
              </a:rPr>
              <a:t>1. Consider  your  biases.</a:t>
            </a:r>
          </a:p>
          <a:p>
            <a:endParaRPr lang="en-US" sz="1600" b="1" i="1" spc="-150" dirty="0" smtClean="0">
              <a:latin typeface="Corbel" pitchFamily="34" charset="0"/>
            </a:endParaRPr>
          </a:p>
        </p:txBody>
      </p:sp>
      <p:pic>
        <p:nvPicPr>
          <p:cNvPr id="11" name="Picture 4" descr="U of A Division of Agriculture Research and Extension University of Arkansas System"/>
          <p:cNvPicPr>
            <a:picLocks noChangeAspect="1" noChangeArrowheads="1"/>
          </p:cNvPicPr>
          <p:nvPr/>
        </p:nvPicPr>
        <p:blipFill>
          <a:blip r:embed="rId4"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1600200"/>
            <a:ext cx="6629400" cy="1200329"/>
          </a:xfrm>
          <a:prstGeom prst="rect">
            <a:avLst/>
          </a:prstGeom>
          <a:noFill/>
        </p:spPr>
        <p:txBody>
          <a:bodyPr wrap="square" rtlCol="0">
            <a:spAutoFit/>
          </a:bodyPr>
          <a:lstStyle/>
          <a:p>
            <a:r>
              <a:rPr lang="en-US" sz="3600" spc="-150" dirty="0" smtClean="0">
                <a:latin typeface="Corbel" pitchFamily="34" charset="0"/>
              </a:rPr>
              <a:t>Science’s  two-part  answer  for  activating  humility:</a:t>
            </a:r>
            <a:endParaRPr lang="en-US" sz="3600" spc="-150" dirty="0">
              <a:latin typeface="Corbel" pitchFamily="34" charset="0"/>
            </a:endParaRPr>
          </a:p>
        </p:txBody>
      </p:sp>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Content Placeholder 3" descr="Drawing of a heart with an open door"/>
          <p:cNvPicPr>
            <a:picLocks noGrp="1" noChangeAspect="1"/>
          </p:cNvPicPr>
          <p:nvPr>
            <p:ph idx="1"/>
          </p:nvPr>
        </p:nvPicPr>
        <p:blipFill>
          <a:blip r:embed="rId3" cstate="screen">
            <a:clrChange>
              <a:clrFrom>
                <a:srgbClr val="FFFFFF"/>
              </a:clrFrom>
              <a:clrTo>
                <a:srgbClr val="FFFFFF">
                  <a:alpha val="0"/>
                </a:srgbClr>
              </a:clrTo>
            </a:clrChange>
          </a:blip>
          <a:srcRect/>
          <a:stretch>
            <a:fillRect/>
          </a:stretch>
        </p:blipFill>
        <p:spPr>
          <a:xfrm>
            <a:off x="5410200" y="2514600"/>
            <a:ext cx="2819400" cy="2710383"/>
          </a:xfrm>
        </p:spPr>
      </p:pic>
      <p:sp>
        <p:nvSpPr>
          <p:cNvPr id="10" name="TextBox 9"/>
          <p:cNvSpPr txBox="1"/>
          <p:nvPr/>
        </p:nvSpPr>
        <p:spPr>
          <a:xfrm>
            <a:off x="1371600" y="2971800"/>
            <a:ext cx="3886200" cy="2308324"/>
          </a:xfrm>
          <a:prstGeom prst="rect">
            <a:avLst/>
          </a:prstGeom>
          <a:noFill/>
        </p:spPr>
        <p:txBody>
          <a:bodyPr wrap="square" rtlCol="0">
            <a:spAutoFit/>
          </a:bodyPr>
          <a:lstStyle/>
          <a:p>
            <a:r>
              <a:rPr lang="en-US" sz="3200" b="1" i="1" spc="-150" dirty="0" smtClean="0">
                <a:solidFill>
                  <a:schemeClr val="bg1">
                    <a:lumMod val="50000"/>
                  </a:schemeClr>
                </a:solidFill>
                <a:latin typeface="Corbel" pitchFamily="34" charset="0"/>
              </a:rPr>
              <a:t>1. Consider  your  biases.</a:t>
            </a:r>
          </a:p>
          <a:p>
            <a:endParaRPr lang="en-US" sz="1600" b="1" i="1" spc="-150" dirty="0" smtClean="0">
              <a:latin typeface="Corbel" pitchFamily="34" charset="0"/>
            </a:endParaRPr>
          </a:p>
          <a:p>
            <a:r>
              <a:rPr lang="en-US" sz="3200" b="1" i="1" spc="-150" dirty="0" smtClean="0">
                <a:latin typeface="Corbel" pitchFamily="34" charset="0"/>
              </a:rPr>
              <a:t>2. Consider  the  weakness  in  your  position.</a:t>
            </a:r>
          </a:p>
        </p:txBody>
      </p:sp>
      <p:pic>
        <p:nvPicPr>
          <p:cNvPr id="11" name="Picture 4" descr="U of A Division of Agriculture Research and Extension University of Arkansas System"/>
          <p:cNvPicPr>
            <a:picLocks noChangeAspect="1" noChangeArrowheads="1"/>
          </p:cNvPicPr>
          <p:nvPr/>
        </p:nvPicPr>
        <p:blipFill>
          <a:blip r:embed="rId4"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3" descr="Drawing of a mirror frame."/>
          <p:cNvPicPr>
            <a:picLocks noChangeAspect="1"/>
          </p:cNvPicPr>
          <p:nvPr/>
        </p:nvPicPr>
        <p:blipFill>
          <a:blip r:embed="rId3" cstate="screen">
            <a:clrChange>
              <a:clrFrom>
                <a:srgbClr val="FFFFFF"/>
              </a:clrFrom>
              <a:clrTo>
                <a:srgbClr val="FFFFFF">
                  <a:alpha val="0"/>
                </a:srgbClr>
              </a:clrTo>
            </a:clrChange>
          </a:blip>
          <a:srcRect/>
          <a:stretch>
            <a:fillRect/>
          </a:stretch>
        </p:blipFill>
        <p:spPr>
          <a:xfrm>
            <a:off x="2438400" y="2971800"/>
            <a:ext cx="4114800" cy="3350342"/>
          </a:xfrm>
          <a:prstGeom prst="rect">
            <a:avLst/>
          </a:prstGeom>
        </p:spPr>
      </p:pic>
      <p:pic>
        <p:nvPicPr>
          <p:cNvPr id="33802" name="Picture 10" descr="Drawing of locked box"/>
          <p:cNvPicPr>
            <a:picLocks noChangeAspect="1" noChangeArrowheads="1"/>
          </p:cNvPicPr>
          <p:nvPr/>
        </p:nvPicPr>
        <p:blipFill>
          <a:blip r:embed="rId4" cstate="screen">
            <a:clrChange>
              <a:clrFrom>
                <a:srgbClr val="FCFCFC"/>
              </a:clrFrom>
              <a:clrTo>
                <a:srgbClr val="FCFCFC">
                  <a:alpha val="0"/>
                </a:srgbClr>
              </a:clrTo>
            </a:clrChange>
          </a:blip>
          <a:srcRect/>
          <a:stretch>
            <a:fillRect/>
          </a:stretch>
        </p:blipFill>
        <p:spPr bwMode="auto">
          <a:xfrm>
            <a:off x="2895600" y="3657600"/>
            <a:ext cx="3048000" cy="2072640"/>
          </a:xfrm>
          <a:prstGeom prst="rect">
            <a:avLst/>
          </a:prstGeom>
          <a:noFill/>
        </p:spPr>
      </p:pic>
      <p:sp>
        <p:nvSpPr>
          <p:cNvPr id="4" name="TextBox 3"/>
          <p:cNvSpPr txBox="1"/>
          <p:nvPr/>
        </p:nvSpPr>
        <p:spPr>
          <a:xfrm>
            <a:off x="838200" y="1905000"/>
            <a:ext cx="7315200" cy="646331"/>
          </a:xfrm>
          <a:prstGeom prst="rect">
            <a:avLst/>
          </a:prstGeom>
          <a:noFill/>
        </p:spPr>
        <p:txBody>
          <a:bodyPr wrap="square" rtlCol="0">
            <a:spAutoFit/>
          </a:bodyPr>
          <a:lstStyle/>
          <a:p>
            <a:pPr algn="ctr"/>
            <a:r>
              <a:rPr lang="en-US" sz="3600" i="1" spc="-150" dirty="0" smtClean="0">
                <a:latin typeface="Corbel" pitchFamily="34" charset="0"/>
              </a:rPr>
              <a:t>Applying  humility  to  your  own  situation</a:t>
            </a:r>
            <a:endParaRPr lang="en-US" sz="3600" i="1" spc="-150" dirty="0">
              <a:latin typeface="Corbel" pitchFamily="34" charset="0"/>
            </a:endParaRPr>
          </a:p>
        </p:txBody>
      </p:sp>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4" descr="U of A Division of Agriculture Research and Extension University of Arkansas System"/>
          <p:cNvPicPr>
            <a:picLocks noChangeAspect="1" noChangeArrowheads="1"/>
          </p:cNvPicPr>
          <p:nvPr/>
        </p:nvPicPr>
        <p:blipFill>
          <a:blip r:embed="rId5"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0" y="2286000"/>
            <a:ext cx="3352800" cy="2308324"/>
          </a:xfrm>
          <a:prstGeom prst="rect">
            <a:avLst/>
          </a:prstGeom>
          <a:noFill/>
        </p:spPr>
        <p:txBody>
          <a:bodyPr wrap="square" rtlCol="0">
            <a:spAutoFit/>
          </a:bodyPr>
          <a:lstStyle/>
          <a:p>
            <a:r>
              <a:rPr lang="en-US" sz="3600" spc="-150" dirty="0" smtClean="0">
                <a:latin typeface="Corbel" pitchFamily="34" charset="0"/>
              </a:rPr>
              <a:t>Key  2:</a:t>
            </a:r>
          </a:p>
          <a:p>
            <a:r>
              <a:rPr lang="en-US" sz="3600" b="1" spc="-150" dirty="0" smtClean="0">
                <a:latin typeface="Corbel" pitchFamily="34" charset="0"/>
              </a:rPr>
              <a:t>Compassion  </a:t>
            </a:r>
            <a:r>
              <a:rPr lang="en-US" sz="3600" spc="-150" dirty="0" smtClean="0">
                <a:latin typeface="Corbel" pitchFamily="34" charset="0"/>
              </a:rPr>
              <a:t>connects  our hearts.</a:t>
            </a:r>
            <a:endParaRPr lang="en-US" sz="3600" spc="-150" dirty="0">
              <a:latin typeface="Corbel" pitchFamily="34" charset="0"/>
            </a:endParaRPr>
          </a:p>
        </p:txBody>
      </p:sp>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Content Placeholder 3" descr="Drawing of two hearts"/>
          <p:cNvPicPr>
            <a:picLocks noChangeAspect="1"/>
          </p:cNvPicPr>
          <p:nvPr/>
        </p:nvPicPr>
        <p:blipFill>
          <a:blip r:embed="rId3" cstate="screen">
            <a:clrChange>
              <a:clrFrom>
                <a:srgbClr val="FFFFFF"/>
              </a:clrFrom>
              <a:clrTo>
                <a:srgbClr val="FFFFFF">
                  <a:alpha val="0"/>
                </a:srgbClr>
              </a:clrTo>
            </a:clrChange>
          </a:blip>
          <a:srcRect/>
          <a:stretch>
            <a:fillRect/>
          </a:stretch>
        </p:blipFill>
        <p:spPr>
          <a:xfrm>
            <a:off x="1143000" y="2057399"/>
            <a:ext cx="3505200" cy="3260967"/>
          </a:xfrm>
          <a:prstGeom prst="rect">
            <a:avLst/>
          </a:prstGeom>
        </p:spPr>
      </p:pic>
      <p:pic>
        <p:nvPicPr>
          <p:cNvPr id="9" name="Picture 4" descr="U of A Division of Agriculture Research and Extension University of Arkansas System"/>
          <p:cNvPicPr>
            <a:picLocks noChangeAspect="1" noChangeArrowheads="1"/>
          </p:cNvPicPr>
          <p:nvPr/>
        </p:nvPicPr>
        <p:blipFill>
          <a:blip r:embed="rId4"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4038600"/>
            <a:ext cx="3429000" cy="1200329"/>
          </a:xfrm>
          <a:prstGeom prst="rect">
            <a:avLst/>
          </a:prstGeom>
          <a:noFill/>
        </p:spPr>
        <p:txBody>
          <a:bodyPr wrap="square" rtlCol="0">
            <a:spAutoFit/>
          </a:bodyPr>
          <a:lstStyle/>
          <a:p>
            <a:pPr algn="ctr"/>
            <a:r>
              <a:rPr lang="en-US" sz="3600" spc="-150" dirty="0" smtClean="0">
                <a:latin typeface="Corbel" pitchFamily="34" charset="0"/>
              </a:rPr>
              <a:t>How  to  cultivate  compassion</a:t>
            </a:r>
            <a:endParaRPr lang="en-US" sz="3600" spc="-150" dirty="0">
              <a:latin typeface="Corbel" pitchFamily="34" charset="0"/>
            </a:endParaRPr>
          </a:p>
        </p:txBody>
      </p:sp>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Drawing of three empty flower pots and a flower pot with a flower blooming in it."/>
          <p:cNvPicPr>
            <a:picLocks noChangeAspect="1"/>
          </p:cNvPicPr>
          <p:nvPr/>
        </p:nvPicPr>
        <p:blipFill>
          <a:blip r:embed="rId3" cstate="screen">
            <a:duotone>
              <a:schemeClr val="accent3">
                <a:shade val="45000"/>
                <a:satMod val="135000"/>
              </a:schemeClr>
              <a:prstClr val="white"/>
            </a:duotone>
          </a:blip>
          <a:stretch>
            <a:fillRect/>
          </a:stretch>
        </p:blipFill>
        <p:spPr>
          <a:xfrm>
            <a:off x="1371600" y="2057400"/>
            <a:ext cx="2252472" cy="1984248"/>
          </a:xfrm>
          <a:prstGeom prst="rect">
            <a:avLst/>
          </a:prstGeom>
        </p:spPr>
      </p:pic>
      <p:cxnSp>
        <p:nvCxnSpPr>
          <p:cNvPr id="18" name="Straight Connector 17"/>
          <p:cNvCxnSpPr/>
          <p:nvPr/>
        </p:nvCxnSpPr>
        <p:spPr>
          <a:xfrm rot="5400000">
            <a:off x="2743200" y="3657600"/>
            <a:ext cx="3200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4" descr="U of A Division of Agriculture Research and Extension University of Arkansas System"/>
          <p:cNvPicPr>
            <a:picLocks noChangeAspect="1" noChangeArrowheads="1"/>
          </p:cNvPicPr>
          <p:nvPr/>
        </p:nvPicPr>
        <p:blipFill>
          <a:blip r:embed="rId4"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4038600"/>
            <a:ext cx="3429000" cy="1200329"/>
          </a:xfrm>
          <a:prstGeom prst="rect">
            <a:avLst/>
          </a:prstGeom>
          <a:noFill/>
        </p:spPr>
        <p:txBody>
          <a:bodyPr wrap="square" rtlCol="0">
            <a:spAutoFit/>
          </a:bodyPr>
          <a:lstStyle/>
          <a:p>
            <a:pPr algn="ctr"/>
            <a:r>
              <a:rPr lang="en-US" sz="3600" spc="-150" dirty="0" smtClean="0">
                <a:latin typeface="Corbel" pitchFamily="34" charset="0"/>
              </a:rPr>
              <a:t>How  to  cultivate  compassion</a:t>
            </a:r>
            <a:endParaRPr lang="en-US" sz="3600" spc="-150" dirty="0">
              <a:latin typeface="Corbel" pitchFamily="34" charset="0"/>
            </a:endParaRPr>
          </a:p>
        </p:txBody>
      </p:sp>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Drawing of three empty flower pots and a flower pot with a flower blooming in it."/>
          <p:cNvPicPr>
            <a:picLocks noChangeAspect="1"/>
          </p:cNvPicPr>
          <p:nvPr/>
        </p:nvPicPr>
        <p:blipFill>
          <a:blip r:embed="rId3" cstate="screen">
            <a:duotone>
              <a:schemeClr val="accent3">
                <a:shade val="45000"/>
                <a:satMod val="135000"/>
              </a:schemeClr>
              <a:prstClr val="white"/>
            </a:duotone>
          </a:blip>
          <a:stretch>
            <a:fillRect/>
          </a:stretch>
        </p:blipFill>
        <p:spPr>
          <a:xfrm>
            <a:off x="1371600" y="2047425"/>
            <a:ext cx="2252472" cy="1984248"/>
          </a:xfrm>
          <a:prstGeom prst="rect">
            <a:avLst/>
          </a:prstGeom>
        </p:spPr>
      </p:pic>
      <p:sp>
        <p:nvSpPr>
          <p:cNvPr id="11" name="TextBox 10"/>
          <p:cNvSpPr txBox="1"/>
          <p:nvPr/>
        </p:nvSpPr>
        <p:spPr>
          <a:xfrm>
            <a:off x="4572000" y="1981200"/>
            <a:ext cx="2819400" cy="523220"/>
          </a:xfrm>
          <a:prstGeom prst="rect">
            <a:avLst/>
          </a:prstGeom>
          <a:noFill/>
        </p:spPr>
        <p:txBody>
          <a:bodyPr wrap="square" rtlCol="0">
            <a:spAutoFit/>
          </a:bodyPr>
          <a:lstStyle/>
          <a:p>
            <a:r>
              <a:rPr lang="en-US" sz="2800" b="1" i="1" spc="-150" dirty="0" smtClean="0">
                <a:latin typeface="Corbel" pitchFamily="34" charset="0"/>
              </a:rPr>
              <a:t>Stay  peaceful.</a:t>
            </a:r>
          </a:p>
        </p:txBody>
      </p:sp>
      <p:cxnSp>
        <p:nvCxnSpPr>
          <p:cNvPr id="15" name="Straight Connector 14"/>
          <p:cNvCxnSpPr/>
          <p:nvPr/>
        </p:nvCxnSpPr>
        <p:spPr>
          <a:xfrm rot="5400000">
            <a:off x="2743200" y="3657600"/>
            <a:ext cx="3200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4" descr="U of A Division of Agriculture Research and Extension University of Arkansas System"/>
          <p:cNvPicPr>
            <a:picLocks noChangeAspect="1" noChangeArrowheads="1"/>
          </p:cNvPicPr>
          <p:nvPr/>
        </p:nvPicPr>
        <p:blipFill>
          <a:blip r:embed="rId4"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0" y="2209800"/>
            <a:ext cx="3810000" cy="1200329"/>
          </a:xfrm>
          <a:prstGeom prst="rect">
            <a:avLst/>
          </a:prstGeom>
          <a:noFill/>
        </p:spPr>
        <p:txBody>
          <a:bodyPr wrap="square" rtlCol="0">
            <a:spAutoFit/>
          </a:bodyPr>
          <a:lstStyle/>
          <a:p>
            <a:r>
              <a:rPr lang="en-US" sz="3600" spc="-150" dirty="0" smtClean="0">
                <a:latin typeface="Corbel" pitchFamily="34" charset="0"/>
              </a:rPr>
              <a:t>What  do  we  do about  conflict?</a:t>
            </a:r>
            <a:endParaRPr lang="en-US" sz="3600" spc="-150" dirty="0">
              <a:latin typeface="Corbel" pitchFamily="34" charset="0"/>
            </a:endParaRPr>
          </a:p>
        </p:txBody>
      </p:sp>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Content Placeholder 3" descr="Picture of two people and a child smiling, talking and eating cookies."/>
          <p:cNvPicPr>
            <a:picLocks noChangeAspect="1"/>
          </p:cNvPicPr>
          <p:nvPr/>
        </p:nvPicPr>
        <p:blipFill>
          <a:blip r:embed="rId3" cstate="screen">
            <a:clrChange>
              <a:clrFrom>
                <a:srgbClr val="FDFDFD"/>
              </a:clrFrom>
              <a:clrTo>
                <a:srgbClr val="FDFDFD">
                  <a:alpha val="0"/>
                </a:srgbClr>
              </a:clrTo>
            </a:clrChange>
          </a:blip>
          <a:srcRect l="50183"/>
          <a:stretch>
            <a:fillRect/>
          </a:stretch>
        </p:blipFill>
        <p:spPr>
          <a:xfrm>
            <a:off x="990600" y="1828800"/>
            <a:ext cx="3152278" cy="4159910"/>
          </a:xfrm>
          <a:prstGeom prst="rect">
            <a:avLst/>
          </a:prstGeom>
        </p:spPr>
      </p:pic>
      <p:pic>
        <p:nvPicPr>
          <p:cNvPr id="9" name="Picture 4" descr="U of A Division of Agriculture Research and Extension University of Arkansas System"/>
          <p:cNvPicPr>
            <a:picLocks noChangeAspect="1" noChangeArrowheads="1"/>
          </p:cNvPicPr>
          <p:nvPr/>
        </p:nvPicPr>
        <p:blipFill>
          <a:blip r:embed="rId4"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4038600"/>
            <a:ext cx="3429000" cy="1200329"/>
          </a:xfrm>
          <a:prstGeom prst="rect">
            <a:avLst/>
          </a:prstGeom>
          <a:noFill/>
        </p:spPr>
        <p:txBody>
          <a:bodyPr wrap="square" rtlCol="0">
            <a:spAutoFit/>
          </a:bodyPr>
          <a:lstStyle/>
          <a:p>
            <a:pPr algn="ctr"/>
            <a:r>
              <a:rPr lang="en-US" sz="3600" spc="-150" dirty="0" smtClean="0">
                <a:latin typeface="Corbel" pitchFamily="34" charset="0"/>
              </a:rPr>
              <a:t>How  to  cultivate  compassion</a:t>
            </a:r>
            <a:endParaRPr lang="en-US" sz="3600" spc="-150" dirty="0">
              <a:latin typeface="Corbel" pitchFamily="34" charset="0"/>
            </a:endParaRPr>
          </a:p>
        </p:txBody>
      </p:sp>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Drawing of three empty flower pots and a flower pot with a flower blooming in it."/>
          <p:cNvPicPr>
            <a:picLocks noChangeAspect="1"/>
          </p:cNvPicPr>
          <p:nvPr/>
        </p:nvPicPr>
        <p:blipFill>
          <a:blip r:embed="rId3" cstate="screen">
            <a:duotone>
              <a:schemeClr val="accent3">
                <a:shade val="45000"/>
                <a:satMod val="135000"/>
              </a:schemeClr>
              <a:prstClr val="white"/>
            </a:duotone>
          </a:blip>
          <a:stretch>
            <a:fillRect/>
          </a:stretch>
        </p:blipFill>
        <p:spPr>
          <a:xfrm>
            <a:off x="1371600" y="2057400"/>
            <a:ext cx="2252472" cy="1984248"/>
          </a:xfrm>
          <a:prstGeom prst="rect">
            <a:avLst/>
          </a:prstGeom>
        </p:spPr>
      </p:pic>
      <p:sp>
        <p:nvSpPr>
          <p:cNvPr id="11" name="TextBox 10"/>
          <p:cNvSpPr txBox="1"/>
          <p:nvPr/>
        </p:nvSpPr>
        <p:spPr>
          <a:xfrm>
            <a:off x="4572000" y="1981200"/>
            <a:ext cx="2819400" cy="523220"/>
          </a:xfrm>
          <a:prstGeom prst="rect">
            <a:avLst/>
          </a:prstGeom>
          <a:noFill/>
        </p:spPr>
        <p:txBody>
          <a:bodyPr wrap="square" rtlCol="0">
            <a:spAutoFit/>
          </a:bodyPr>
          <a:lstStyle/>
          <a:p>
            <a:r>
              <a:rPr lang="en-US" sz="2800" b="1" i="1" spc="-150" dirty="0" smtClean="0">
                <a:solidFill>
                  <a:schemeClr val="bg1">
                    <a:lumMod val="50000"/>
                  </a:schemeClr>
                </a:solidFill>
                <a:latin typeface="Corbel" pitchFamily="34" charset="0"/>
              </a:rPr>
              <a:t>Stay  peaceful.</a:t>
            </a:r>
          </a:p>
        </p:txBody>
      </p:sp>
      <p:sp>
        <p:nvSpPr>
          <p:cNvPr id="12" name="TextBox 11"/>
          <p:cNvSpPr txBox="1"/>
          <p:nvPr/>
        </p:nvSpPr>
        <p:spPr>
          <a:xfrm>
            <a:off x="4572000" y="2743200"/>
            <a:ext cx="3962400" cy="1384995"/>
          </a:xfrm>
          <a:prstGeom prst="rect">
            <a:avLst/>
          </a:prstGeom>
          <a:noFill/>
        </p:spPr>
        <p:txBody>
          <a:bodyPr wrap="square" rtlCol="0">
            <a:spAutoFit/>
          </a:bodyPr>
          <a:lstStyle/>
          <a:p>
            <a:r>
              <a:rPr lang="en-US" sz="2800" b="1" i="1" spc="-150" dirty="0" smtClean="0">
                <a:latin typeface="Corbel" pitchFamily="34" charset="0"/>
              </a:rPr>
              <a:t>Recognize  that  your  perceptions  are  not  the  whole  story.</a:t>
            </a:r>
          </a:p>
        </p:txBody>
      </p:sp>
      <p:cxnSp>
        <p:nvCxnSpPr>
          <p:cNvPr id="15" name="Straight Connector 14"/>
          <p:cNvCxnSpPr/>
          <p:nvPr/>
        </p:nvCxnSpPr>
        <p:spPr>
          <a:xfrm rot="5400000">
            <a:off x="2743200" y="3657600"/>
            <a:ext cx="3200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4" descr="U of A Division of Agriculture Research and Extension University of Arkansas System"/>
          <p:cNvPicPr>
            <a:picLocks noChangeAspect="1" noChangeArrowheads="1"/>
          </p:cNvPicPr>
          <p:nvPr/>
        </p:nvPicPr>
        <p:blipFill>
          <a:blip r:embed="rId4"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4038600"/>
            <a:ext cx="3429000" cy="1200329"/>
          </a:xfrm>
          <a:prstGeom prst="rect">
            <a:avLst/>
          </a:prstGeom>
          <a:noFill/>
        </p:spPr>
        <p:txBody>
          <a:bodyPr wrap="square" rtlCol="0">
            <a:spAutoFit/>
          </a:bodyPr>
          <a:lstStyle/>
          <a:p>
            <a:pPr algn="ctr"/>
            <a:r>
              <a:rPr lang="en-US" sz="3600" spc="-150" dirty="0" smtClean="0">
                <a:latin typeface="Corbel" pitchFamily="34" charset="0"/>
              </a:rPr>
              <a:t>How  to  cultivate  compassion</a:t>
            </a:r>
            <a:endParaRPr lang="en-US" sz="3600" spc="-150" dirty="0">
              <a:latin typeface="Corbel" pitchFamily="34" charset="0"/>
            </a:endParaRPr>
          </a:p>
        </p:txBody>
      </p:sp>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Drawing of three empty flower pots and a flower pot with a flower blooming in it."/>
          <p:cNvPicPr>
            <a:picLocks noChangeAspect="1"/>
          </p:cNvPicPr>
          <p:nvPr/>
        </p:nvPicPr>
        <p:blipFill>
          <a:blip r:embed="rId3" cstate="screen">
            <a:duotone>
              <a:schemeClr val="accent3">
                <a:shade val="45000"/>
                <a:satMod val="135000"/>
              </a:schemeClr>
              <a:prstClr val="white"/>
            </a:duotone>
          </a:blip>
          <a:stretch>
            <a:fillRect/>
          </a:stretch>
        </p:blipFill>
        <p:spPr>
          <a:xfrm>
            <a:off x="1371600" y="2057400"/>
            <a:ext cx="2252472" cy="1984248"/>
          </a:xfrm>
          <a:prstGeom prst="rect">
            <a:avLst/>
          </a:prstGeom>
        </p:spPr>
      </p:pic>
      <p:sp>
        <p:nvSpPr>
          <p:cNvPr id="11" name="TextBox 10"/>
          <p:cNvSpPr txBox="1"/>
          <p:nvPr/>
        </p:nvSpPr>
        <p:spPr>
          <a:xfrm>
            <a:off x="4572000" y="1981200"/>
            <a:ext cx="2819400" cy="523220"/>
          </a:xfrm>
          <a:prstGeom prst="rect">
            <a:avLst/>
          </a:prstGeom>
          <a:noFill/>
        </p:spPr>
        <p:txBody>
          <a:bodyPr wrap="square" rtlCol="0">
            <a:spAutoFit/>
          </a:bodyPr>
          <a:lstStyle/>
          <a:p>
            <a:r>
              <a:rPr lang="en-US" sz="2800" b="1" i="1" spc="-150" dirty="0" smtClean="0">
                <a:solidFill>
                  <a:schemeClr val="bg1">
                    <a:lumMod val="50000"/>
                  </a:schemeClr>
                </a:solidFill>
                <a:latin typeface="Corbel" pitchFamily="34" charset="0"/>
              </a:rPr>
              <a:t>Stay  peaceful.</a:t>
            </a:r>
          </a:p>
        </p:txBody>
      </p:sp>
      <p:sp>
        <p:nvSpPr>
          <p:cNvPr id="12" name="TextBox 11"/>
          <p:cNvSpPr txBox="1"/>
          <p:nvPr/>
        </p:nvSpPr>
        <p:spPr>
          <a:xfrm>
            <a:off x="4572000" y="2743200"/>
            <a:ext cx="3962400" cy="1384995"/>
          </a:xfrm>
          <a:prstGeom prst="rect">
            <a:avLst/>
          </a:prstGeom>
          <a:noFill/>
        </p:spPr>
        <p:txBody>
          <a:bodyPr wrap="square" rtlCol="0">
            <a:spAutoFit/>
          </a:bodyPr>
          <a:lstStyle/>
          <a:p>
            <a:r>
              <a:rPr lang="en-US" sz="2800" b="1" i="1" spc="-150" dirty="0" smtClean="0">
                <a:solidFill>
                  <a:schemeClr val="bg1">
                    <a:lumMod val="50000"/>
                  </a:schemeClr>
                </a:solidFill>
                <a:latin typeface="Corbel" pitchFamily="34" charset="0"/>
              </a:rPr>
              <a:t>Recognize  that  your  perceptions  are  not  the  whole  story.</a:t>
            </a:r>
          </a:p>
        </p:txBody>
      </p:sp>
      <p:sp>
        <p:nvSpPr>
          <p:cNvPr id="14" name="TextBox 13"/>
          <p:cNvSpPr txBox="1"/>
          <p:nvPr/>
        </p:nvSpPr>
        <p:spPr>
          <a:xfrm>
            <a:off x="4572000" y="4267200"/>
            <a:ext cx="3810000" cy="954107"/>
          </a:xfrm>
          <a:prstGeom prst="rect">
            <a:avLst/>
          </a:prstGeom>
          <a:noFill/>
        </p:spPr>
        <p:txBody>
          <a:bodyPr wrap="square" rtlCol="0">
            <a:spAutoFit/>
          </a:bodyPr>
          <a:lstStyle/>
          <a:p>
            <a:r>
              <a:rPr lang="en-US" sz="2800" b="1" i="1" spc="-150" dirty="0" smtClean="0">
                <a:latin typeface="Corbel" pitchFamily="34" charset="0"/>
              </a:rPr>
              <a:t>Listen  to  and  understand  the  feelings  of  others.</a:t>
            </a:r>
          </a:p>
        </p:txBody>
      </p:sp>
      <p:cxnSp>
        <p:nvCxnSpPr>
          <p:cNvPr id="15" name="Straight Connector 14"/>
          <p:cNvCxnSpPr/>
          <p:nvPr/>
        </p:nvCxnSpPr>
        <p:spPr>
          <a:xfrm rot="5400000">
            <a:off x="2743200" y="3657600"/>
            <a:ext cx="3200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4" descr="U of A Division of Agriculture Research and Extension University of Arkansas System"/>
          <p:cNvPicPr>
            <a:picLocks noChangeAspect="1" noChangeArrowheads="1"/>
          </p:cNvPicPr>
          <p:nvPr/>
        </p:nvPicPr>
        <p:blipFill>
          <a:blip r:embed="rId4"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3" descr="Drawing of a mirror frame."/>
          <p:cNvPicPr>
            <a:picLocks noChangeAspect="1"/>
          </p:cNvPicPr>
          <p:nvPr/>
        </p:nvPicPr>
        <p:blipFill>
          <a:blip r:embed="rId3" cstate="screen">
            <a:clrChange>
              <a:clrFrom>
                <a:srgbClr val="FFFFFF"/>
              </a:clrFrom>
              <a:clrTo>
                <a:srgbClr val="FFFFFF">
                  <a:alpha val="0"/>
                </a:srgbClr>
              </a:clrTo>
            </a:clrChange>
          </a:blip>
          <a:srcRect/>
          <a:stretch>
            <a:fillRect/>
          </a:stretch>
        </p:blipFill>
        <p:spPr>
          <a:xfrm>
            <a:off x="2362200" y="2971800"/>
            <a:ext cx="4648200" cy="3350342"/>
          </a:xfrm>
          <a:prstGeom prst="rect">
            <a:avLst/>
          </a:prstGeom>
        </p:spPr>
      </p:pic>
      <p:sp>
        <p:nvSpPr>
          <p:cNvPr id="4" name="TextBox 3"/>
          <p:cNvSpPr txBox="1"/>
          <p:nvPr/>
        </p:nvSpPr>
        <p:spPr>
          <a:xfrm>
            <a:off x="228600" y="1905000"/>
            <a:ext cx="8610600" cy="646331"/>
          </a:xfrm>
          <a:prstGeom prst="rect">
            <a:avLst/>
          </a:prstGeom>
          <a:noFill/>
        </p:spPr>
        <p:txBody>
          <a:bodyPr wrap="square" rtlCol="0">
            <a:spAutoFit/>
          </a:bodyPr>
          <a:lstStyle/>
          <a:p>
            <a:pPr algn="ctr"/>
            <a:r>
              <a:rPr lang="en-US" sz="3600" i="1" spc="-150" dirty="0" smtClean="0">
                <a:latin typeface="Corbel" pitchFamily="34" charset="0"/>
              </a:rPr>
              <a:t>Applying  compassion to  your  own  situation</a:t>
            </a:r>
            <a:endParaRPr lang="en-US" sz="3600" i="1" spc="-150" dirty="0">
              <a:latin typeface="Corbel" pitchFamily="34" charset="0"/>
            </a:endParaRPr>
          </a:p>
        </p:txBody>
      </p:sp>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43200" y="3581400"/>
            <a:ext cx="3733800" cy="2308324"/>
          </a:xfrm>
          <a:prstGeom prst="rect">
            <a:avLst/>
          </a:prstGeom>
          <a:noFill/>
        </p:spPr>
        <p:txBody>
          <a:bodyPr wrap="square" rtlCol="0">
            <a:spAutoFit/>
          </a:bodyPr>
          <a:lstStyle/>
          <a:p>
            <a:pPr algn="ctr"/>
            <a:r>
              <a:rPr lang="en-US" sz="3600" spc="-150" dirty="0" smtClean="0">
                <a:latin typeface="Corbel" pitchFamily="34" charset="0"/>
              </a:rPr>
              <a:t>How  can  you  open  your  heart  to  someone  else’s  view?</a:t>
            </a:r>
            <a:endParaRPr lang="en-US" sz="3600" spc="-150" dirty="0">
              <a:latin typeface="Corbel" pitchFamily="34" charset="0"/>
            </a:endParaRPr>
          </a:p>
        </p:txBody>
      </p:sp>
      <p:pic>
        <p:nvPicPr>
          <p:cNvPr id="10" name="Picture 4" descr="U of A Division of Agriculture Research and Extension University of Arkansas System"/>
          <p:cNvPicPr>
            <a:picLocks noChangeAspect="1" noChangeArrowheads="1"/>
          </p:cNvPicPr>
          <p:nvPr/>
        </p:nvPicPr>
        <p:blipFill>
          <a:blip r:embed="rId4"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0" y="2286000"/>
            <a:ext cx="3124200" cy="2308324"/>
          </a:xfrm>
          <a:prstGeom prst="rect">
            <a:avLst/>
          </a:prstGeom>
          <a:noFill/>
        </p:spPr>
        <p:txBody>
          <a:bodyPr wrap="square" rtlCol="0">
            <a:spAutoFit/>
          </a:bodyPr>
          <a:lstStyle/>
          <a:p>
            <a:r>
              <a:rPr lang="en-US" sz="3600" spc="-150" dirty="0" smtClean="0">
                <a:latin typeface="Corbel" pitchFamily="34" charset="0"/>
              </a:rPr>
              <a:t>Key  3:</a:t>
            </a:r>
          </a:p>
          <a:p>
            <a:r>
              <a:rPr lang="en-US" sz="3600" b="1" spc="-150" dirty="0" smtClean="0">
                <a:latin typeface="Corbel" pitchFamily="34" charset="0"/>
              </a:rPr>
              <a:t>Positivity  </a:t>
            </a:r>
            <a:r>
              <a:rPr lang="en-US" sz="3600" spc="-150" dirty="0" smtClean="0">
                <a:latin typeface="Corbel" pitchFamily="34" charset="0"/>
              </a:rPr>
              <a:t>inspires  our  hearts.</a:t>
            </a:r>
            <a:endParaRPr lang="en-US" sz="3600" spc="-150" dirty="0">
              <a:latin typeface="Corbel" pitchFamily="34" charset="0"/>
            </a:endParaRPr>
          </a:p>
        </p:txBody>
      </p:sp>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Content Placeholder 3" descr="Drawing of a heart"/>
          <p:cNvPicPr>
            <a:picLocks noChangeAspect="1"/>
          </p:cNvPicPr>
          <p:nvPr/>
        </p:nvPicPr>
        <p:blipFill>
          <a:blip r:embed="rId3" cstate="screen">
            <a:clrChange>
              <a:clrFrom>
                <a:srgbClr val="FFFFFF"/>
              </a:clrFrom>
              <a:clrTo>
                <a:srgbClr val="FFFFFF">
                  <a:alpha val="0"/>
                </a:srgbClr>
              </a:clrTo>
            </a:clrChange>
          </a:blip>
          <a:srcRect/>
          <a:stretch>
            <a:fillRect/>
          </a:stretch>
        </p:blipFill>
        <p:spPr>
          <a:xfrm>
            <a:off x="1142999" y="1981200"/>
            <a:ext cx="3317501" cy="3276600"/>
          </a:xfrm>
          <a:prstGeom prst="rect">
            <a:avLst/>
          </a:prstGeom>
        </p:spPr>
      </p:pic>
      <p:pic>
        <p:nvPicPr>
          <p:cNvPr id="9" name="Picture 4" descr="U of A Division of Agriculture Research and Extension University of Arkansas System"/>
          <p:cNvPicPr>
            <a:picLocks noChangeAspect="1" noChangeArrowheads="1"/>
          </p:cNvPicPr>
          <p:nvPr/>
        </p:nvPicPr>
        <p:blipFill>
          <a:blip r:embed="rId4"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1295400"/>
            <a:ext cx="6629400" cy="646331"/>
          </a:xfrm>
          <a:prstGeom prst="rect">
            <a:avLst/>
          </a:prstGeom>
          <a:noFill/>
        </p:spPr>
        <p:txBody>
          <a:bodyPr wrap="square" rtlCol="0">
            <a:spAutoFit/>
          </a:bodyPr>
          <a:lstStyle/>
          <a:p>
            <a:pPr algn="ctr"/>
            <a:r>
              <a:rPr lang="en-US" sz="3600" spc="-150" dirty="0" smtClean="0">
                <a:latin typeface="Corbel" pitchFamily="34" charset="0"/>
              </a:rPr>
              <a:t>How  to  cultivate  positivity.</a:t>
            </a:r>
            <a:endParaRPr lang="en-US" sz="3600" spc="-150" dirty="0">
              <a:latin typeface="Corbel" pitchFamily="34" charset="0"/>
            </a:endParaRPr>
          </a:p>
        </p:txBody>
      </p:sp>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Content Placeholder 3" descr="Drawing of hearts with size tags, small, medium, large, and extra large."/>
          <p:cNvPicPr>
            <a:picLocks noGrp="1" noChangeAspect="1"/>
          </p:cNvPicPr>
          <p:nvPr>
            <p:ph idx="1"/>
          </p:nvPr>
        </p:nvPicPr>
        <p:blipFill>
          <a:blip r:embed="rId3" cstate="screen">
            <a:clrChange>
              <a:clrFrom>
                <a:srgbClr val="FFFFFF"/>
              </a:clrFrom>
              <a:clrTo>
                <a:srgbClr val="FFFFFF">
                  <a:alpha val="0"/>
                </a:srgbClr>
              </a:clrTo>
            </a:clrChange>
          </a:blip>
          <a:stretch>
            <a:fillRect/>
          </a:stretch>
        </p:blipFill>
        <p:spPr>
          <a:xfrm>
            <a:off x="152400" y="1981200"/>
            <a:ext cx="4087888" cy="4432610"/>
          </a:xfrm>
        </p:spPr>
      </p:pic>
      <p:pic>
        <p:nvPicPr>
          <p:cNvPr id="9" name="Picture 4" descr="U of A Division of Agriculture Research and Extension University of Arkansas System"/>
          <p:cNvPicPr>
            <a:picLocks noChangeAspect="1" noChangeArrowheads="1"/>
          </p:cNvPicPr>
          <p:nvPr/>
        </p:nvPicPr>
        <p:blipFill>
          <a:blip r:embed="rId4"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1295400"/>
            <a:ext cx="6629400" cy="646331"/>
          </a:xfrm>
          <a:prstGeom prst="rect">
            <a:avLst/>
          </a:prstGeom>
          <a:noFill/>
        </p:spPr>
        <p:txBody>
          <a:bodyPr wrap="square" rtlCol="0">
            <a:spAutoFit/>
          </a:bodyPr>
          <a:lstStyle/>
          <a:p>
            <a:pPr algn="ctr"/>
            <a:r>
              <a:rPr lang="en-US" sz="3600" spc="-150" dirty="0" smtClean="0">
                <a:latin typeface="Corbel" pitchFamily="34" charset="0"/>
              </a:rPr>
              <a:t>How  to  cultivate  positivity.</a:t>
            </a:r>
            <a:endParaRPr lang="en-US" sz="3600" spc="-150" dirty="0">
              <a:latin typeface="Corbel" pitchFamily="34" charset="0"/>
            </a:endParaRPr>
          </a:p>
        </p:txBody>
      </p:sp>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91000" y="2514600"/>
            <a:ext cx="4343400" cy="1077218"/>
          </a:xfrm>
          <a:prstGeom prst="rect">
            <a:avLst/>
          </a:prstGeom>
          <a:noFill/>
        </p:spPr>
        <p:txBody>
          <a:bodyPr wrap="square" rtlCol="0">
            <a:spAutoFit/>
          </a:bodyPr>
          <a:lstStyle/>
          <a:p>
            <a:r>
              <a:rPr lang="en-US" sz="2400" b="1" i="1" spc="-150" dirty="0" smtClean="0">
                <a:latin typeface="Corbel" pitchFamily="34" charset="0"/>
              </a:rPr>
              <a:t>We  can  remember  the  good  times  in  a  relationship.</a:t>
            </a:r>
          </a:p>
          <a:p>
            <a:endParaRPr lang="en-US" sz="1600" b="1" i="1" spc="-150" dirty="0" smtClean="0">
              <a:latin typeface="Corbel" pitchFamily="34" charset="0"/>
            </a:endParaRPr>
          </a:p>
        </p:txBody>
      </p:sp>
      <p:pic>
        <p:nvPicPr>
          <p:cNvPr id="9" name="Content Placeholder 3" descr="Drawing of hearts with size tags, small, medium, large, and extra large."/>
          <p:cNvPicPr>
            <a:picLocks noGrp="1" noChangeAspect="1"/>
          </p:cNvPicPr>
          <p:nvPr>
            <p:ph idx="1"/>
          </p:nvPr>
        </p:nvPicPr>
        <p:blipFill>
          <a:blip r:embed="rId3" cstate="screen">
            <a:clrChange>
              <a:clrFrom>
                <a:srgbClr val="FFFFFF"/>
              </a:clrFrom>
              <a:clrTo>
                <a:srgbClr val="FFFFFF">
                  <a:alpha val="0"/>
                </a:srgbClr>
              </a:clrTo>
            </a:clrChange>
          </a:blip>
          <a:stretch>
            <a:fillRect/>
          </a:stretch>
        </p:blipFill>
        <p:spPr>
          <a:xfrm>
            <a:off x="152400" y="1981200"/>
            <a:ext cx="4087888" cy="4432610"/>
          </a:xfrm>
        </p:spPr>
      </p:pic>
      <p:pic>
        <p:nvPicPr>
          <p:cNvPr id="10" name="Picture 4" descr="U of A Division of Agriculture Research and Extension University of Arkansas System"/>
          <p:cNvPicPr>
            <a:picLocks noChangeAspect="1" noChangeArrowheads="1"/>
          </p:cNvPicPr>
          <p:nvPr/>
        </p:nvPicPr>
        <p:blipFill>
          <a:blip r:embed="rId4"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1295400"/>
            <a:ext cx="6629400" cy="646331"/>
          </a:xfrm>
          <a:prstGeom prst="rect">
            <a:avLst/>
          </a:prstGeom>
          <a:noFill/>
        </p:spPr>
        <p:txBody>
          <a:bodyPr wrap="square" rtlCol="0">
            <a:spAutoFit/>
          </a:bodyPr>
          <a:lstStyle/>
          <a:p>
            <a:pPr algn="ctr"/>
            <a:r>
              <a:rPr lang="en-US" sz="3600" spc="-150" dirty="0" smtClean="0">
                <a:latin typeface="Corbel" pitchFamily="34" charset="0"/>
              </a:rPr>
              <a:t>How  to  cultivate  positivity.</a:t>
            </a:r>
            <a:endParaRPr lang="en-US" sz="3600" spc="-150" dirty="0">
              <a:latin typeface="Corbel" pitchFamily="34" charset="0"/>
            </a:endParaRPr>
          </a:p>
        </p:txBody>
      </p:sp>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91000" y="2514600"/>
            <a:ext cx="4343400" cy="2431435"/>
          </a:xfrm>
          <a:prstGeom prst="rect">
            <a:avLst/>
          </a:prstGeom>
          <a:noFill/>
        </p:spPr>
        <p:txBody>
          <a:bodyPr wrap="square" rtlCol="0">
            <a:spAutoFit/>
          </a:bodyPr>
          <a:lstStyle/>
          <a:p>
            <a:r>
              <a:rPr lang="en-US" sz="2400" b="1" i="1" spc="-150" dirty="0" smtClean="0">
                <a:solidFill>
                  <a:schemeClr val="bg1">
                    <a:lumMod val="50000"/>
                  </a:schemeClr>
                </a:solidFill>
                <a:latin typeface="Corbel" pitchFamily="34" charset="0"/>
              </a:rPr>
              <a:t>We  can  remember  the  good  times  in  a  relationship.</a:t>
            </a:r>
          </a:p>
          <a:p>
            <a:endParaRPr lang="en-US" sz="1600" b="1" i="1" spc="-150" dirty="0" smtClean="0">
              <a:latin typeface="Corbel" pitchFamily="34" charset="0"/>
            </a:endParaRPr>
          </a:p>
          <a:p>
            <a:r>
              <a:rPr lang="en-US" sz="2400" b="1" i="1" spc="-150" dirty="0" smtClean="0">
                <a:latin typeface="Corbel" pitchFamily="34" charset="0"/>
              </a:rPr>
              <a:t>We  can  focus  on  the  good  qualities  in  people  and  appreciate  how  they  enrich  our  lives.</a:t>
            </a:r>
          </a:p>
          <a:p>
            <a:endParaRPr lang="en-US" sz="1600" b="1" i="1" spc="-150" dirty="0" smtClean="0">
              <a:latin typeface="Corbel" pitchFamily="34" charset="0"/>
            </a:endParaRPr>
          </a:p>
        </p:txBody>
      </p:sp>
      <p:pic>
        <p:nvPicPr>
          <p:cNvPr id="9" name="Content Placeholder 3" descr="Drawing of hearts with size tags, small, medium, large, and extra large."/>
          <p:cNvPicPr>
            <a:picLocks noGrp="1" noChangeAspect="1"/>
          </p:cNvPicPr>
          <p:nvPr>
            <p:ph idx="1"/>
          </p:nvPr>
        </p:nvPicPr>
        <p:blipFill>
          <a:blip r:embed="rId3" cstate="screen">
            <a:clrChange>
              <a:clrFrom>
                <a:srgbClr val="FFFFFF"/>
              </a:clrFrom>
              <a:clrTo>
                <a:srgbClr val="FFFFFF">
                  <a:alpha val="0"/>
                </a:srgbClr>
              </a:clrTo>
            </a:clrChange>
          </a:blip>
          <a:stretch>
            <a:fillRect/>
          </a:stretch>
        </p:blipFill>
        <p:spPr>
          <a:xfrm>
            <a:off x="152400" y="1981200"/>
            <a:ext cx="4087888" cy="4432610"/>
          </a:xfrm>
        </p:spPr>
      </p:pic>
      <p:pic>
        <p:nvPicPr>
          <p:cNvPr id="10" name="Picture 4" descr="U of A Division of Agriculture Research and Extension University of Arkansas System"/>
          <p:cNvPicPr>
            <a:picLocks noChangeAspect="1" noChangeArrowheads="1"/>
          </p:cNvPicPr>
          <p:nvPr/>
        </p:nvPicPr>
        <p:blipFill>
          <a:blip r:embed="rId4"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1295400"/>
            <a:ext cx="6629400" cy="646331"/>
          </a:xfrm>
          <a:prstGeom prst="rect">
            <a:avLst/>
          </a:prstGeom>
          <a:noFill/>
        </p:spPr>
        <p:txBody>
          <a:bodyPr wrap="square" rtlCol="0">
            <a:spAutoFit/>
          </a:bodyPr>
          <a:lstStyle/>
          <a:p>
            <a:pPr algn="ctr"/>
            <a:r>
              <a:rPr lang="en-US" sz="3600" spc="-150" dirty="0" smtClean="0">
                <a:latin typeface="Corbel" pitchFamily="34" charset="0"/>
              </a:rPr>
              <a:t>How  to  cultivate  positivity.</a:t>
            </a:r>
            <a:endParaRPr lang="en-US" sz="3600" spc="-150" dirty="0">
              <a:latin typeface="Corbel" pitchFamily="34" charset="0"/>
            </a:endParaRPr>
          </a:p>
        </p:txBody>
      </p:sp>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91000" y="2514600"/>
            <a:ext cx="4343400" cy="3539430"/>
          </a:xfrm>
          <a:prstGeom prst="rect">
            <a:avLst/>
          </a:prstGeom>
          <a:noFill/>
        </p:spPr>
        <p:txBody>
          <a:bodyPr wrap="square" rtlCol="0">
            <a:spAutoFit/>
          </a:bodyPr>
          <a:lstStyle/>
          <a:p>
            <a:r>
              <a:rPr lang="en-US" sz="2400" b="1" i="1" spc="-150" dirty="0" smtClean="0">
                <a:solidFill>
                  <a:schemeClr val="bg1">
                    <a:lumMod val="50000"/>
                  </a:schemeClr>
                </a:solidFill>
                <a:latin typeface="Corbel" pitchFamily="34" charset="0"/>
              </a:rPr>
              <a:t>We  can  remember  the  good  times  in  a  relationship.</a:t>
            </a:r>
          </a:p>
          <a:p>
            <a:endParaRPr lang="en-US" sz="1600" b="1" i="1" spc="-150" dirty="0" smtClean="0">
              <a:solidFill>
                <a:schemeClr val="bg1">
                  <a:lumMod val="50000"/>
                </a:schemeClr>
              </a:solidFill>
              <a:latin typeface="Corbel" pitchFamily="34" charset="0"/>
            </a:endParaRPr>
          </a:p>
          <a:p>
            <a:r>
              <a:rPr lang="en-US" sz="2400" b="1" i="1" spc="-150" dirty="0" smtClean="0">
                <a:solidFill>
                  <a:schemeClr val="bg1">
                    <a:lumMod val="50000"/>
                  </a:schemeClr>
                </a:solidFill>
                <a:latin typeface="Corbel" pitchFamily="34" charset="0"/>
              </a:rPr>
              <a:t>We  can  focus  on  the  good  qualities  in  people  and  appreciate  how  they  enrich  our  lives.</a:t>
            </a:r>
          </a:p>
          <a:p>
            <a:endParaRPr lang="en-US" sz="1600" b="1" i="1" spc="-150" dirty="0" smtClean="0">
              <a:latin typeface="Corbel" pitchFamily="34" charset="0"/>
            </a:endParaRPr>
          </a:p>
          <a:p>
            <a:r>
              <a:rPr lang="en-US" sz="2400" b="1" i="1" spc="-150" dirty="0" smtClean="0">
                <a:latin typeface="Corbel" pitchFamily="34" charset="0"/>
              </a:rPr>
              <a:t>When  relationships  don’t  go  well,  we  can  assume  that  problems  are  temporary  or  minimal.</a:t>
            </a:r>
          </a:p>
        </p:txBody>
      </p:sp>
      <p:pic>
        <p:nvPicPr>
          <p:cNvPr id="9" name="Content Placeholder 3" descr="Drawing of hearts with size tags, small, medium, large, and extra large."/>
          <p:cNvPicPr>
            <a:picLocks noGrp="1" noChangeAspect="1"/>
          </p:cNvPicPr>
          <p:nvPr>
            <p:ph idx="1"/>
          </p:nvPr>
        </p:nvPicPr>
        <p:blipFill>
          <a:blip r:embed="rId3" cstate="screen">
            <a:clrChange>
              <a:clrFrom>
                <a:srgbClr val="FFFFFF"/>
              </a:clrFrom>
              <a:clrTo>
                <a:srgbClr val="FFFFFF">
                  <a:alpha val="0"/>
                </a:srgbClr>
              </a:clrTo>
            </a:clrChange>
          </a:blip>
          <a:stretch>
            <a:fillRect/>
          </a:stretch>
        </p:blipFill>
        <p:spPr>
          <a:xfrm>
            <a:off x="152400" y="1981200"/>
            <a:ext cx="4087888" cy="4432610"/>
          </a:xfrm>
        </p:spPr>
      </p:pic>
      <p:pic>
        <p:nvPicPr>
          <p:cNvPr id="10" name="Picture 4" descr="U of A Division of Agriculture Research and Extension University of Arkansas System"/>
          <p:cNvPicPr>
            <a:picLocks noChangeAspect="1" noChangeArrowheads="1"/>
          </p:cNvPicPr>
          <p:nvPr/>
        </p:nvPicPr>
        <p:blipFill>
          <a:blip r:embed="rId4"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1295400"/>
            <a:ext cx="6629400" cy="646331"/>
          </a:xfrm>
          <a:prstGeom prst="rect">
            <a:avLst/>
          </a:prstGeom>
          <a:noFill/>
        </p:spPr>
        <p:txBody>
          <a:bodyPr wrap="square" rtlCol="0">
            <a:spAutoFit/>
          </a:bodyPr>
          <a:lstStyle/>
          <a:p>
            <a:pPr algn="ctr"/>
            <a:r>
              <a:rPr lang="en-US" sz="3600" spc="-150" dirty="0" smtClean="0">
                <a:latin typeface="Corbel" pitchFamily="34" charset="0"/>
              </a:rPr>
              <a:t>How  to  cultivate  positivity.</a:t>
            </a:r>
            <a:endParaRPr lang="en-US" sz="3600" spc="-150" dirty="0">
              <a:latin typeface="Corbel" pitchFamily="34" charset="0"/>
            </a:endParaRPr>
          </a:p>
        </p:txBody>
      </p:sp>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Content Placeholder 3" descr="Drawing of hearts with size tags, small, medium, large, and extra large."/>
          <p:cNvPicPr>
            <a:picLocks noGrp="1" noChangeAspect="1"/>
          </p:cNvPicPr>
          <p:nvPr>
            <p:ph idx="1"/>
          </p:nvPr>
        </p:nvPicPr>
        <p:blipFill>
          <a:blip r:embed="rId3" cstate="screen">
            <a:clrChange>
              <a:clrFrom>
                <a:srgbClr val="FFFFFF"/>
              </a:clrFrom>
              <a:clrTo>
                <a:srgbClr val="FFFFFF">
                  <a:alpha val="0"/>
                </a:srgbClr>
              </a:clrTo>
            </a:clrChange>
          </a:blip>
          <a:stretch>
            <a:fillRect/>
          </a:stretch>
        </p:blipFill>
        <p:spPr>
          <a:xfrm>
            <a:off x="152400" y="1981200"/>
            <a:ext cx="4087888" cy="4432610"/>
          </a:xfrm>
        </p:spPr>
      </p:pic>
      <p:pic>
        <p:nvPicPr>
          <p:cNvPr id="10" name="Picture 4" descr="U of A Division of Agriculture Research and Extension University of Arkansas System"/>
          <p:cNvPicPr>
            <a:picLocks noChangeAspect="1" noChangeArrowheads="1"/>
          </p:cNvPicPr>
          <p:nvPr/>
        </p:nvPicPr>
        <p:blipFill>
          <a:blip r:embed="rId4"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1295400"/>
            <a:ext cx="6629400" cy="646331"/>
          </a:xfrm>
          <a:prstGeom prst="rect">
            <a:avLst/>
          </a:prstGeom>
          <a:noFill/>
        </p:spPr>
        <p:txBody>
          <a:bodyPr wrap="square" rtlCol="0">
            <a:spAutoFit/>
          </a:bodyPr>
          <a:lstStyle/>
          <a:p>
            <a:pPr algn="ctr"/>
            <a:r>
              <a:rPr lang="en-US" sz="3600" spc="-150" dirty="0" smtClean="0">
                <a:latin typeface="Corbel" pitchFamily="34" charset="0"/>
              </a:rPr>
              <a:t>How  to  cultivate  positivity.</a:t>
            </a:r>
            <a:endParaRPr lang="en-US" sz="3600" spc="-150" dirty="0">
              <a:latin typeface="Corbel" pitchFamily="34" charset="0"/>
            </a:endParaRPr>
          </a:p>
        </p:txBody>
      </p:sp>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91000" y="2514600"/>
            <a:ext cx="4038600" cy="1384995"/>
          </a:xfrm>
          <a:prstGeom prst="rect">
            <a:avLst/>
          </a:prstGeom>
          <a:noFill/>
        </p:spPr>
        <p:txBody>
          <a:bodyPr wrap="square" rtlCol="0">
            <a:spAutoFit/>
          </a:bodyPr>
          <a:lstStyle/>
          <a:p>
            <a:r>
              <a:rPr lang="en-US" sz="2400" b="1" i="1" spc="-150" dirty="0" smtClean="0">
                <a:latin typeface="Corbel" pitchFamily="34" charset="0"/>
              </a:rPr>
              <a:t>We  can  see  the  good  things  in  our  relationships  as  enduring  and  typical.</a:t>
            </a:r>
          </a:p>
          <a:p>
            <a:endParaRPr lang="en-US" sz="1200" b="1" i="1" spc="-150" dirty="0" smtClean="0">
              <a:latin typeface="Corbel" pitchFamily="34" charset="0"/>
            </a:endParaRPr>
          </a:p>
        </p:txBody>
      </p:sp>
      <p:pic>
        <p:nvPicPr>
          <p:cNvPr id="9" name="Content Placeholder 3" descr="Drawing of hearts with size tags, small, medium, large, and extra large."/>
          <p:cNvPicPr>
            <a:picLocks noGrp="1" noChangeAspect="1"/>
          </p:cNvPicPr>
          <p:nvPr>
            <p:ph idx="1"/>
          </p:nvPr>
        </p:nvPicPr>
        <p:blipFill>
          <a:blip r:embed="rId3" cstate="screen">
            <a:clrChange>
              <a:clrFrom>
                <a:srgbClr val="FFFFFF"/>
              </a:clrFrom>
              <a:clrTo>
                <a:srgbClr val="FFFFFF">
                  <a:alpha val="0"/>
                </a:srgbClr>
              </a:clrTo>
            </a:clrChange>
          </a:blip>
          <a:stretch>
            <a:fillRect/>
          </a:stretch>
        </p:blipFill>
        <p:spPr>
          <a:xfrm>
            <a:off x="152400" y="1981200"/>
            <a:ext cx="4087888" cy="4432610"/>
          </a:xfrm>
        </p:spPr>
      </p:pic>
      <p:pic>
        <p:nvPicPr>
          <p:cNvPr id="10" name="Picture 4" descr="U of A Division of Agriculture Research and Extension University of Arkansas System"/>
          <p:cNvPicPr>
            <a:picLocks noChangeAspect="1" noChangeArrowheads="1"/>
          </p:cNvPicPr>
          <p:nvPr/>
        </p:nvPicPr>
        <p:blipFill>
          <a:blip r:embed="rId4"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0" y="2209800"/>
            <a:ext cx="3810000" cy="1200329"/>
          </a:xfrm>
          <a:prstGeom prst="rect">
            <a:avLst/>
          </a:prstGeom>
          <a:noFill/>
        </p:spPr>
        <p:txBody>
          <a:bodyPr wrap="square" rtlCol="0">
            <a:spAutoFit/>
          </a:bodyPr>
          <a:lstStyle/>
          <a:p>
            <a:r>
              <a:rPr lang="en-US" sz="3600" spc="-150" dirty="0" smtClean="0">
                <a:latin typeface="Corbel" pitchFamily="34" charset="0"/>
              </a:rPr>
              <a:t>What  do  we  do about  conflict?</a:t>
            </a:r>
            <a:endParaRPr lang="en-US" sz="3600" spc="-150" dirty="0">
              <a:latin typeface="Corbel" pitchFamily="34" charset="0"/>
            </a:endParaRPr>
          </a:p>
        </p:txBody>
      </p:sp>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Content Placeholder 3" descr="Picture of two people and a child smiling, talking and eating cookies."/>
          <p:cNvPicPr>
            <a:picLocks noChangeAspect="1"/>
          </p:cNvPicPr>
          <p:nvPr/>
        </p:nvPicPr>
        <p:blipFill>
          <a:blip r:embed="rId3" cstate="screen">
            <a:clrChange>
              <a:clrFrom>
                <a:srgbClr val="FDFDFD"/>
              </a:clrFrom>
              <a:clrTo>
                <a:srgbClr val="FDFDFD">
                  <a:alpha val="0"/>
                </a:srgbClr>
              </a:clrTo>
            </a:clrChange>
          </a:blip>
          <a:srcRect l="50183"/>
          <a:stretch>
            <a:fillRect/>
          </a:stretch>
        </p:blipFill>
        <p:spPr>
          <a:xfrm>
            <a:off x="990600" y="1828800"/>
            <a:ext cx="3152278" cy="4159910"/>
          </a:xfrm>
          <a:prstGeom prst="rect">
            <a:avLst/>
          </a:prstGeom>
        </p:spPr>
      </p:pic>
      <p:sp>
        <p:nvSpPr>
          <p:cNvPr id="12" name="TextBox 11"/>
          <p:cNvSpPr txBox="1"/>
          <p:nvPr/>
        </p:nvSpPr>
        <p:spPr>
          <a:xfrm>
            <a:off x="5029200" y="3581400"/>
            <a:ext cx="3048000" cy="830997"/>
          </a:xfrm>
          <a:prstGeom prst="rect">
            <a:avLst/>
          </a:prstGeom>
          <a:noFill/>
        </p:spPr>
        <p:txBody>
          <a:bodyPr wrap="square" rtlCol="0">
            <a:spAutoFit/>
          </a:bodyPr>
          <a:lstStyle/>
          <a:p>
            <a:r>
              <a:rPr lang="en-US" sz="3200" b="1" i="1" spc="-150" dirty="0" smtClean="0">
                <a:latin typeface="Corbel" pitchFamily="34" charset="0"/>
              </a:rPr>
              <a:t>Knowledge</a:t>
            </a:r>
          </a:p>
          <a:p>
            <a:endParaRPr lang="en-US" sz="1600" b="1" i="1" spc="-150" dirty="0" smtClean="0">
              <a:latin typeface="Corbel" pitchFamily="34" charset="0"/>
            </a:endParaRPr>
          </a:p>
        </p:txBody>
      </p:sp>
      <p:pic>
        <p:nvPicPr>
          <p:cNvPr id="9" name="Picture 4" descr="U of A Division of Agriculture Research and Extension University of Arkansas System"/>
          <p:cNvPicPr>
            <a:picLocks noChangeAspect="1" noChangeArrowheads="1"/>
          </p:cNvPicPr>
          <p:nvPr/>
        </p:nvPicPr>
        <p:blipFill>
          <a:blip r:embed="rId4"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1295400"/>
            <a:ext cx="6629400" cy="646331"/>
          </a:xfrm>
          <a:prstGeom prst="rect">
            <a:avLst/>
          </a:prstGeom>
          <a:noFill/>
        </p:spPr>
        <p:txBody>
          <a:bodyPr wrap="square" rtlCol="0">
            <a:spAutoFit/>
          </a:bodyPr>
          <a:lstStyle/>
          <a:p>
            <a:pPr algn="ctr"/>
            <a:r>
              <a:rPr lang="en-US" sz="3600" spc="-150" dirty="0" smtClean="0">
                <a:latin typeface="Corbel" pitchFamily="34" charset="0"/>
              </a:rPr>
              <a:t>How  to  cultivate  positivity.</a:t>
            </a:r>
            <a:endParaRPr lang="en-US" sz="3600" spc="-150" dirty="0">
              <a:latin typeface="Corbel" pitchFamily="34" charset="0"/>
            </a:endParaRPr>
          </a:p>
        </p:txBody>
      </p:sp>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91000" y="2514600"/>
            <a:ext cx="4038600" cy="2862322"/>
          </a:xfrm>
          <a:prstGeom prst="rect">
            <a:avLst/>
          </a:prstGeom>
          <a:noFill/>
        </p:spPr>
        <p:txBody>
          <a:bodyPr wrap="square" rtlCol="0">
            <a:spAutoFit/>
          </a:bodyPr>
          <a:lstStyle/>
          <a:p>
            <a:r>
              <a:rPr lang="en-US" sz="2400" b="1" i="1" spc="-150" dirty="0" smtClean="0">
                <a:solidFill>
                  <a:schemeClr val="bg1">
                    <a:lumMod val="50000"/>
                  </a:schemeClr>
                </a:solidFill>
                <a:latin typeface="Corbel" pitchFamily="34" charset="0"/>
              </a:rPr>
              <a:t>We  can  see  the  good  things  in  our  relationships  as  enduring  and  typical.</a:t>
            </a:r>
          </a:p>
          <a:p>
            <a:endParaRPr lang="en-US" sz="1200" b="1" i="1" spc="-150" dirty="0" smtClean="0">
              <a:latin typeface="Corbel" pitchFamily="34" charset="0"/>
            </a:endParaRPr>
          </a:p>
          <a:p>
            <a:r>
              <a:rPr lang="en-US" sz="2400" b="1" i="1" spc="-150" dirty="0" smtClean="0">
                <a:latin typeface="Corbel" pitchFamily="34" charset="0"/>
              </a:rPr>
              <a:t>We  can  identify  examples  of  people  who  sustain  positive  relationships  and  learn  from  their  examples.</a:t>
            </a:r>
          </a:p>
        </p:txBody>
      </p:sp>
      <p:pic>
        <p:nvPicPr>
          <p:cNvPr id="9" name="Content Placeholder 3" descr="Drawing of hearts with size tags, small, medium, large, and extra large."/>
          <p:cNvPicPr>
            <a:picLocks noGrp="1" noChangeAspect="1"/>
          </p:cNvPicPr>
          <p:nvPr>
            <p:ph idx="1"/>
          </p:nvPr>
        </p:nvPicPr>
        <p:blipFill>
          <a:blip r:embed="rId3" cstate="screen">
            <a:clrChange>
              <a:clrFrom>
                <a:srgbClr val="FFFFFF"/>
              </a:clrFrom>
              <a:clrTo>
                <a:srgbClr val="FFFFFF">
                  <a:alpha val="0"/>
                </a:srgbClr>
              </a:clrTo>
            </a:clrChange>
          </a:blip>
          <a:stretch>
            <a:fillRect/>
          </a:stretch>
        </p:blipFill>
        <p:spPr>
          <a:xfrm>
            <a:off x="228600" y="1981200"/>
            <a:ext cx="4087888" cy="4432610"/>
          </a:xfrm>
        </p:spPr>
      </p:pic>
      <p:pic>
        <p:nvPicPr>
          <p:cNvPr id="10" name="Picture 4" descr="U of A Division of Agriculture Research and Extension University of Arkansas System"/>
          <p:cNvPicPr>
            <a:picLocks noChangeAspect="1" noChangeArrowheads="1"/>
          </p:cNvPicPr>
          <p:nvPr/>
        </p:nvPicPr>
        <p:blipFill>
          <a:blip r:embed="rId4"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3" descr="Drawing of a mirror frame"/>
          <p:cNvPicPr>
            <a:picLocks noChangeAspect="1"/>
          </p:cNvPicPr>
          <p:nvPr/>
        </p:nvPicPr>
        <p:blipFill>
          <a:blip r:embed="rId3" cstate="screen">
            <a:clrChange>
              <a:clrFrom>
                <a:srgbClr val="FFFFFF"/>
              </a:clrFrom>
              <a:clrTo>
                <a:srgbClr val="FFFFFF">
                  <a:alpha val="0"/>
                </a:srgbClr>
              </a:clrTo>
            </a:clrChange>
          </a:blip>
          <a:srcRect/>
          <a:stretch>
            <a:fillRect/>
          </a:stretch>
        </p:blipFill>
        <p:spPr>
          <a:xfrm>
            <a:off x="2362200" y="2971800"/>
            <a:ext cx="4648200" cy="3350342"/>
          </a:xfrm>
          <a:prstGeom prst="rect">
            <a:avLst/>
          </a:prstGeom>
        </p:spPr>
      </p:pic>
      <p:sp>
        <p:nvSpPr>
          <p:cNvPr id="4" name="TextBox 3"/>
          <p:cNvSpPr txBox="1"/>
          <p:nvPr/>
        </p:nvSpPr>
        <p:spPr>
          <a:xfrm>
            <a:off x="228600" y="1905000"/>
            <a:ext cx="8610600" cy="646331"/>
          </a:xfrm>
          <a:prstGeom prst="rect">
            <a:avLst/>
          </a:prstGeom>
          <a:noFill/>
        </p:spPr>
        <p:txBody>
          <a:bodyPr wrap="square" rtlCol="0">
            <a:spAutoFit/>
          </a:bodyPr>
          <a:lstStyle/>
          <a:p>
            <a:pPr algn="ctr"/>
            <a:r>
              <a:rPr lang="en-US" sz="3600" i="1" spc="-150" dirty="0" smtClean="0">
                <a:latin typeface="Corbel" pitchFamily="34" charset="0"/>
              </a:rPr>
              <a:t>Applying  positivity to  your  own  situation</a:t>
            </a:r>
            <a:endParaRPr lang="en-US" sz="3600" i="1" spc="-150" dirty="0">
              <a:latin typeface="Corbel" pitchFamily="34" charset="0"/>
            </a:endParaRPr>
          </a:p>
        </p:txBody>
      </p:sp>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43200" y="3505200"/>
            <a:ext cx="3733800" cy="2308324"/>
          </a:xfrm>
          <a:prstGeom prst="rect">
            <a:avLst/>
          </a:prstGeom>
          <a:noFill/>
        </p:spPr>
        <p:txBody>
          <a:bodyPr wrap="square" rtlCol="0">
            <a:spAutoFit/>
          </a:bodyPr>
          <a:lstStyle/>
          <a:p>
            <a:pPr algn="ctr"/>
            <a:r>
              <a:rPr lang="en-US" sz="3600" spc="-150" dirty="0" smtClean="0">
                <a:latin typeface="Corbel" pitchFamily="34" charset="0"/>
              </a:rPr>
              <a:t>What  has  helped  you  be  more  positive  in  your  relationships?</a:t>
            </a:r>
            <a:endParaRPr lang="en-US" sz="3600" spc="-150" dirty="0">
              <a:latin typeface="Corbel" pitchFamily="34" charset="0"/>
            </a:endParaRPr>
          </a:p>
        </p:txBody>
      </p:sp>
      <p:pic>
        <p:nvPicPr>
          <p:cNvPr id="10" name="Picture 4" descr="U of A Division of Agriculture Research and Extension University of Arkansas System"/>
          <p:cNvPicPr>
            <a:picLocks noChangeAspect="1" noChangeArrowheads="1"/>
          </p:cNvPicPr>
          <p:nvPr/>
        </p:nvPicPr>
        <p:blipFill>
          <a:blip r:embed="rId4"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3" descr="Drawing of a mirror frame."/>
          <p:cNvPicPr>
            <a:picLocks noChangeAspect="1"/>
          </p:cNvPicPr>
          <p:nvPr/>
        </p:nvPicPr>
        <p:blipFill>
          <a:blip r:embed="rId3" cstate="screen">
            <a:clrChange>
              <a:clrFrom>
                <a:srgbClr val="FFFFFF"/>
              </a:clrFrom>
              <a:clrTo>
                <a:srgbClr val="FFFFFF">
                  <a:alpha val="0"/>
                </a:srgbClr>
              </a:clrTo>
            </a:clrChange>
          </a:blip>
          <a:srcRect/>
          <a:stretch>
            <a:fillRect/>
          </a:stretch>
        </p:blipFill>
        <p:spPr>
          <a:xfrm>
            <a:off x="1143000" y="1524000"/>
            <a:ext cx="3260785" cy="4114800"/>
          </a:xfrm>
          <a:prstGeom prst="rect">
            <a:avLst/>
          </a:prstGeom>
        </p:spPr>
      </p:pic>
      <p:sp>
        <p:nvSpPr>
          <p:cNvPr id="4" name="TextBox 3"/>
          <p:cNvSpPr txBox="1"/>
          <p:nvPr/>
        </p:nvSpPr>
        <p:spPr>
          <a:xfrm>
            <a:off x="4800600" y="1911340"/>
            <a:ext cx="3124200" cy="3416320"/>
          </a:xfrm>
          <a:prstGeom prst="rect">
            <a:avLst/>
          </a:prstGeom>
          <a:noFill/>
        </p:spPr>
        <p:txBody>
          <a:bodyPr wrap="square" rtlCol="0">
            <a:spAutoFit/>
          </a:bodyPr>
          <a:lstStyle/>
          <a:p>
            <a:r>
              <a:rPr lang="en-US" sz="3600" i="1" spc="-150" dirty="0" smtClean="0">
                <a:latin typeface="Corbel" pitchFamily="34" charset="0"/>
              </a:rPr>
              <a:t>Changed  hearts  activate  loving  responses—but it often takes effort over time to get our hearts right.</a:t>
            </a:r>
            <a:endParaRPr lang="en-US" sz="3600" i="1" spc="-150" dirty="0">
              <a:latin typeface="Corbel" pitchFamily="34" charset="0"/>
            </a:endParaRPr>
          </a:p>
        </p:txBody>
      </p:sp>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9330" name="Picture 2" descr="Picture of the city of Rome,"/>
          <p:cNvPicPr>
            <a:picLocks noChangeAspect="1" noChangeArrowheads="1"/>
          </p:cNvPicPr>
          <p:nvPr/>
        </p:nvPicPr>
        <p:blipFill>
          <a:blip r:embed="rId4" cstate="screen"/>
          <a:srcRect/>
          <a:stretch>
            <a:fillRect/>
          </a:stretch>
        </p:blipFill>
        <p:spPr bwMode="auto">
          <a:xfrm>
            <a:off x="1371601" y="2057400"/>
            <a:ext cx="2705100" cy="3124200"/>
          </a:xfrm>
          <a:prstGeom prst="rect">
            <a:avLst/>
          </a:prstGeom>
          <a:noFill/>
          <a:effectLst>
            <a:softEdge rad="31750"/>
          </a:effectLst>
        </p:spPr>
      </p:pic>
      <p:pic>
        <p:nvPicPr>
          <p:cNvPr id="9" name="Picture 4" descr="U of A Division of Agriculture Research and Extension University of Arkansas System"/>
          <p:cNvPicPr>
            <a:picLocks noChangeAspect="1" noChangeArrowheads="1"/>
          </p:cNvPicPr>
          <p:nvPr/>
        </p:nvPicPr>
        <p:blipFill>
          <a:blip r:embed="rId5"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6820" y="1371600"/>
            <a:ext cx="6705600" cy="1938992"/>
          </a:xfrm>
          <a:prstGeom prst="rect">
            <a:avLst/>
          </a:prstGeom>
          <a:noFill/>
        </p:spPr>
        <p:txBody>
          <a:bodyPr wrap="square" rtlCol="0">
            <a:spAutoFit/>
          </a:bodyPr>
          <a:lstStyle/>
          <a:p>
            <a:pPr algn="ctr"/>
            <a:r>
              <a:rPr lang="en-US" sz="4000" i="1" spc="-150" dirty="0" smtClean="0">
                <a:latin typeface="Corbel" pitchFamily="34" charset="0"/>
              </a:rPr>
              <a:t>Conclusion:</a:t>
            </a:r>
          </a:p>
          <a:p>
            <a:pPr algn="ctr"/>
            <a:r>
              <a:rPr lang="en-US" sz="4000" i="1" spc="-150" dirty="0" smtClean="0">
                <a:latin typeface="Corbel" pitchFamily="34" charset="0"/>
              </a:rPr>
              <a:t>Knowledge + Skills + Right Heart =</a:t>
            </a:r>
          </a:p>
          <a:p>
            <a:pPr algn="ctr"/>
            <a:r>
              <a:rPr lang="en-US" sz="4000" i="1" spc="-150" dirty="0" smtClean="0">
                <a:latin typeface="Corbel" pitchFamily="34" charset="0"/>
              </a:rPr>
              <a:t>Better Relationships</a:t>
            </a:r>
            <a:endParaRPr lang="en-US" sz="4000" i="1" spc="-150" dirty="0">
              <a:latin typeface="Corbel" pitchFamily="34" charset="0"/>
            </a:endParaRPr>
          </a:p>
        </p:txBody>
      </p:sp>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Drawing of hearts"/>
          <p:cNvPicPr>
            <a:picLocks noChangeAspect="1"/>
          </p:cNvPicPr>
          <p:nvPr/>
        </p:nvPicPr>
        <p:blipFill>
          <a:blip r:embed="rId3" cstate="screen"/>
          <a:stretch>
            <a:fillRect/>
          </a:stretch>
        </p:blipFill>
        <p:spPr>
          <a:xfrm>
            <a:off x="1066800" y="3657600"/>
            <a:ext cx="7025640" cy="2197608"/>
          </a:xfrm>
          <a:prstGeom prst="rect">
            <a:avLst/>
          </a:prstGeom>
        </p:spPr>
      </p:pic>
      <p:pic>
        <p:nvPicPr>
          <p:cNvPr id="10" name="Picture 4" descr="U of A Division of Agriculture Research and Extension University of Arkansas System"/>
          <p:cNvPicPr>
            <a:picLocks noChangeAspect="1" noChangeArrowheads="1"/>
          </p:cNvPicPr>
          <p:nvPr/>
        </p:nvPicPr>
        <p:blipFill>
          <a:blip r:embed="rId4"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rawing of a zipper opening up to a house with a sunshine, hearts, and a bluebird."/>
          <p:cNvPicPr>
            <a:picLocks noGrp="1" noChangeAspect="1"/>
          </p:cNvPicPr>
          <p:nvPr>
            <p:ph idx="1"/>
          </p:nvPr>
        </p:nvPicPr>
        <p:blipFill>
          <a:blip r:embed="rId3" cstate="screen">
            <a:clrChange>
              <a:clrFrom>
                <a:srgbClr val="FFFFFF"/>
              </a:clrFrom>
              <a:clrTo>
                <a:srgbClr val="FFFFFF">
                  <a:alpha val="0"/>
                </a:srgbClr>
              </a:clrTo>
            </a:clrChange>
          </a:blip>
          <a:stretch>
            <a:fillRect/>
          </a:stretch>
        </p:blipFill>
        <p:spPr>
          <a:xfrm>
            <a:off x="0" y="-1"/>
            <a:ext cx="4817890" cy="6858001"/>
          </a:xfrm>
        </p:spPr>
      </p:pic>
      <p:sp>
        <p:nvSpPr>
          <p:cNvPr id="15" name="TextBox 14"/>
          <p:cNvSpPr txBox="1"/>
          <p:nvPr/>
        </p:nvSpPr>
        <p:spPr>
          <a:xfrm>
            <a:off x="4572000" y="2971800"/>
            <a:ext cx="4038600" cy="1015663"/>
          </a:xfrm>
          <a:prstGeom prst="rect">
            <a:avLst/>
          </a:prstGeom>
          <a:noFill/>
        </p:spPr>
        <p:txBody>
          <a:bodyPr wrap="square" rtlCol="0">
            <a:spAutoFit/>
          </a:bodyPr>
          <a:lstStyle/>
          <a:p>
            <a:r>
              <a:rPr lang="en-US" sz="6000" b="1" spc="-300" dirty="0" smtClean="0">
                <a:latin typeface="Corbel" pitchFamily="34" charset="0"/>
                <a:cs typeface="Tahoma" pitchFamily="34" charset="0"/>
              </a:rPr>
              <a:t>Getting  Our</a:t>
            </a:r>
          </a:p>
        </p:txBody>
      </p:sp>
      <p:sp>
        <p:nvSpPr>
          <p:cNvPr id="16" name="TextBox 15"/>
          <p:cNvSpPr txBox="1"/>
          <p:nvPr/>
        </p:nvSpPr>
        <p:spPr>
          <a:xfrm>
            <a:off x="4495800" y="4876800"/>
            <a:ext cx="1981200" cy="523220"/>
          </a:xfrm>
          <a:prstGeom prst="rect">
            <a:avLst/>
          </a:prstGeom>
          <a:noFill/>
        </p:spPr>
        <p:txBody>
          <a:bodyPr wrap="square" rtlCol="0">
            <a:spAutoFit/>
          </a:bodyPr>
          <a:lstStyle/>
          <a:p>
            <a:r>
              <a:rPr lang="en-US" sz="2800" spc="-150" dirty="0" smtClean="0">
                <a:latin typeface="Corbel" pitchFamily="34" charset="0"/>
              </a:rPr>
              <a:t>Three Keys to</a:t>
            </a:r>
            <a:endParaRPr lang="en-US" sz="2800" spc="-150" dirty="0">
              <a:latin typeface="Corbel" pitchFamily="34" charset="0"/>
            </a:endParaRPr>
          </a:p>
        </p:txBody>
      </p:sp>
      <p:sp>
        <p:nvSpPr>
          <p:cNvPr id="17" name="TextBox 16"/>
          <p:cNvSpPr txBox="1"/>
          <p:nvPr/>
        </p:nvSpPr>
        <p:spPr>
          <a:xfrm>
            <a:off x="4800600" y="5257800"/>
            <a:ext cx="4038600" cy="646331"/>
          </a:xfrm>
          <a:prstGeom prst="rect">
            <a:avLst/>
          </a:prstGeom>
          <a:noFill/>
        </p:spPr>
        <p:txBody>
          <a:bodyPr wrap="square" rtlCol="0">
            <a:spAutoFit/>
          </a:bodyPr>
          <a:lstStyle/>
          <a:p>
            <a:r>
              <a:rPr lang="en-US" sz="3600" b="1" spc="-150" dirty="0" smtClean="0">
                <a:solidFill>
                  <a:srgbClr val="0070C0"/>
                </a:solidFill>
                <a:latin typeface="Corbel" pitchFamily="34" charset="0"/>
              </a:rPr>
              <a:t>Better Relationships</a:t>
            </a:r>
            <a:endParaRPr lang="en-US" sz="3600" b="1" spc="-150" dirty="0">
              <a:solidFill>
                <a:srgbClr val="0070C0"/>
              </a:solidFill>
              <a:latin typeface="Corbel" pitchFamily="34" charset="0"/>
            </a:endParaRPr>
          </a:p>
        </p:txBody>
      </p:sp>
      <p:sp>
        <p:nvSpPr>
          <p:cNvPr id="18" name="TextBox 17"/>
          <p:cNvSpPr txBox="1"/>
          <p:nvPr/>
        </p:nvSpPr>
        <p:spPr>
          <a:xfrm>
            <a:off x="4572000" y="3657600"/>
            <a:ext cx="4038600" cy="1015663"/>
          </a:xfrm>
          <a:prstGeom prst="rect">
            <a:avLst/>
          </a:prstGeom>
          <a:noFill/>
        </p:spPr>
        <p:txBody>
          <a:bodyPr wrap="square" rtlCol="0">
            <a:spAutoFit/>
          </a:bodyPr>
          <a:lstStyle/>
          <a:p>
            <a:r>
              <a:rPr lang="en-US" sz="6000" b="1" spc="-300" dirty="0" smtClean="0">
                <a:solidFill>
                  <a:srgbClr val="CC0000"/>
                </a:solidFill>
                <a:latin typeface="Corbel" pitchFamily="34" charset="0"/>
                <a:cs typeface="Tahoma" pitchFamily="34" charset="0"/>
              </a:rPr>
              <a:t>Hearts</a:t>
            </a:r>
            <a:r>
              <a:rPr lang="en-US" sz="6000" b="1" spc="-300" dirty="0" smtClean="0">
                <a:latin typeface="Corbel" pitchFamily="34" charset="0"/>
                <a:cs typeface="Tahoma" pitchFamily="34" charset="0"/>
              </a:rPr>
              <a:t>  Right</a:t>
            </a:r>
            <a:endParaRPr lang="en-US" sz="6000" b="1" spc="-300" dirty="0">
              <a:latin typeface="Corbel" pitchFamily="34" charset="0"/>
              <a:cs typeface="Tahoma" pitchFamily="34" charset="0"/>
            </a:endParaRPr>
          </a:p>
        </p:txBody>
      </p:sp>
      <p:cxnSp>
        <p:nvCxnSpPr>
          <p:cNvPr id="20" name="Straight Connector 19"/>
          <p:cNvCxnSpPr/>
          <p:nvPr/>
        </p:nvCxnSpPr>
        <p:spPr>
          <a:xfrm>
            <a:off x="4495800" y="4724400"/>
            <a:ext cx="4191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95800" y="6019800"/>
            <a:ext cx="4191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4338" name="Picture 2" descr="U of A Division of Agriculture Research and Extension University of Arkansas System"/>
          <p:cNvPicPr>
            <a:picLocks noChangeAspect="1" noChangeArrowheads="1"/>
          </p:cNvPicPr>
          <p:nvPr/>
        </p:nvPicPr>
        <p:blipFill>
          <a:blip r:embed="rId4" cstate="screen"/>
          <a:srcRect/>
          <a:stretch>
            <a:fillRect/>
          </a:stretch>
        </p:blipFill>
        <p:spPr bwMode="auto">
          <a:xfrm>
            <a:off x="5715000" y="6248400"/>
            <a:ext cx="2057400" cy="38923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0" y="2209800"/>
            <a:ext cx="3810000" cy="1200329"/>
          </a:xfrm>
          <a:prstGeom prst="rect">
            <a:avLst/>
          </a:prstGeom>
          <a:noFill/>
        </p:spPr>
        <p:txBody>
          <a:bodyPr wrap="square" rtlCol="0">
            <a:spAutoFit/>
          </a:bodyPr>
          <a:lstStyle/>
          <a:p>
            <a:r>
              <a:rPr lang="en-US" sz="3600" spc="-150" dirty="0" smtClean="0">
                <a:latin typeface="Corbel" pitchFamily="34" charset="0"/>
              </a:rPr>
              <a:t>What  do  we  do about  conflict?</a:t>
            </a:r>
            <a:endParaRPr lang="en-US" sz="3600" spc="-150" dirty="0">
              <a:latin typeface="Corbel" pitchFamily="34" charset="0"/>
            </a:endParaRPr>
          </a:p>
        </p:txBody>
      </p:sp>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29200" y="3581400"/>
            <a:ext cx="3048000" cy="1323439"/>
          </a:xfrm>
          <a:prstGeom prst="rect">
            <a:avLst/>
          </a:prstGeom>
          <a:noFill/>
        </p:spPr>
        <p:txBody>
          <a:bodyPr wrap="square" rtlCol="0">
            <a:spAutoFit/>
          </a:bodyPr>
          <a:lstStyle/>
          <a:p>
            <a:r>
              <a:rPr lang="en-US" sz="3200" b="1" i="1" spc="-150" dirty="0" smtClean="0">
                <a:solidFill>
                  <a:schemeClr val="bg1">
                    <a:lumMod val="50000"/>
                  </a:schemeClr>
                </a:solidFill>
                <a:latin typeface="Corbel" pitchFamily="34" charset="0"/>
              </a:rPr>
              <a:t>Knowledge</a:t>
            </a:r>
          </a:p>
          <a:p>
            <a:endParaRPr lang="en-US" sz="1600" b="1" i="1" spc="-150" dirty="0" smtClean="0">
              <a:latin typeface="Corbel" pitchFamily="34" charset="0"/>
            </a:endParaRPr>
          </a:p>
          <a:p>
            <a:r>
              <a:rPr lang="en-US" sz="3200" b="1" i="1" spc="-150" dirty="0" smtClean="0">
                <a:latin typeface="Corbel" pitchFamily="34" charset="0"/>
              </a:rPr>
              <a:t>Skills</a:t>
            </a:r>
          </a:p>
        </p:txBody>
      </p:sp>
      <p:pic>
        <p:nvPicPr>
          <p:cNvPr id="15" name="Content Placeholder 3" descr="Picture of two people and a child smiling, talking and eating cookies."/>
          <p:cNvPicPr>
            <a:picLocks noChangeAspect="1"/>
          </p:cNvPicPr>
          <p:nvPr/>
        </p:nvPicPr>
        <p:blipFill>
          <a:blip r:embed="rId3" cstate="screen">
            <a:clrChange>
              <a:clrFrom>
                <a:srgbClr val="FDFDFD"/>
              </a:clrFrom>
              <a:clrTo>
                <a:srgbClr val="FDFDFD">
                  <a:alpha val="0"/>
                </a:srgbClr>
              </a:clrTo>
            </a:clrChange>
          </a:blip>
          <a:srcRect l="50183"/>
          <a:stretch>
            <a:fillRect/>
          </a:stretch>
        </p:blipFill>
        <p:spPr>
          <a:xfrm>
            <a:off x="990600" y="1828800"/>
            <a:ext cx="3152278" cy="4159910"/>
          </a:xfrm>
          <a:prstGeom prst="rect">
            <a:avLst/>
          </a:prstGeom>
        </p:spPr>
      </p:pic>
      <p:pic>
        <p:nvPicPr>
          <p:cNvPr id="9" name="Picture 4" descr="U of A Division of Agriculture Research and Extension University of Arkansas System"/>
          <p:cNvPicPr>
            <a:picLocks noChangeAspect="1" noChangeArrowheads="1"/>
          </p:cNvPicPr>
          <p:nvPr/>
        </p:nvPicPr>
        <p:blipFill>
          <a:blip r:embed="rId4"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8143" y="4495800"/>
            <a:ext cx="5867400" cy="1200329"/>
          </a:xfrm>
          <a:prstGeom prst="rect">
            <a:avLst/>
          </a:prstGeom>
          <a:noFill/>
        </p:spPr>
        <p:txBody>
          <a:bodyPr wrap="square" rtlCol="0">
            <a:spAutoFit/>
          </a:bodyPr>
          <a:lstStyle/>
          <a:p>
            <a:pPr algn="ctr"/>
            <a:r>
              <a:rPr lang="en-US" sz="3600" i="1" spc="-150" dirty="0" smtClean="0">
                <a:latin typeface="Corbel" pitchFamily="34" charset="0"/>
              </a:rPr>
              <a:t>Personal  biases  make  it  difficult  to  evaluate  conflicts  fairly.</a:t>
            </a:r>
            <a:endParaRPr lang="en-US" sz="3600" i="1" spc="-150" dirty="0">
              <a:latin typeface="Corbel" pitchFamily="34" charset="0"/>
            </a:endParaRPr>
          </a:p>
        </p:txBody>
      </p:sp>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Content Placeholder 3" descr="Drawing of muddy glasses"/>
          <p:cNvPicPr>
            <a:picLocks noGrp="1" noChangeAspect="1"/>
          </p:cNvPicPr>
          <p:nvPr>
            <p:ph idx="1"/>
          </p:nvPr>
        </p:nvPicPr>
        <p:blipFill>
          <a:blip r:embed="rId3" cstate="screen">
            <a:clrChange>
              <a:clrFrom>
                <a:srgbClr val="FFFFFF"/>
              </a:clrFrom>
              <a:clrTo>
                <a:srgbClr val="FFFFFF">
                  <a:alpha val="0"/>
                </a:srgbClr>
              </a:clrTo>
            </a:clrChange>
          </a:blip>
          <a:stretch>
            <a:fillRect/>
          </a:stretch>
        </p:blipFill>
        <p:spPr>
          <a:xfrm>
            <a:off x="2362200" y="1981200"/>
            <a:ext cx="4549629" cy="2035200"/>
          </a:xfrm>
        </p:spPr>
      </p:pic>
      <p:pic>
        <p:nvPicPr>
          <p:cNvPr id="10" name="Picture 4" descr="U of A Division of Agriculture Research and Extension University of Arkansas System"/>
          <p:cNvPicPr>
            <a:picLocks noChangeAspect="1" noChangeArrowheads="1"/>
          </p:cNvPicPr>
          <p:nvPr/>
        </p:nvPicPr>
        <p:blipFill>
          <a:blip r:embed="rId4"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Content Placeholder 3" descr="Drawing of mirror frames"/>
          <p:cNvPicPr>
            <a:picLocks noChangeAspect="1"/>
          </p:cNvPicPr>
          <p:nvPr/>
        </p:nvPicPr>
        <p:blipFill>
          <a:blip r:embed="rId3" cstate="screen">
            <a:clrChange>
              <a:clrFrom>
                <a:srgbClr val="FFFFFF"/>
              </a:clrFrom>
              <a:clrTo>
                <a:srgbClr val="FFFFFF">
                  <a:alpha val="0"/>
                </a:srgbClr>
              </a:clrTo>
            </a:clrChange>
          </a:blip>
          <a:srcRect/>
          <a:stretch>
            <a:fillRect/>
          </a:stretch>
        </p:blipFill>
        <p:spPr>
          <a:xfrm>
            <a:off x="914400" y="3810000"/>
            <a:ext cx="3429000" cy="2922627"/>
          </a:xfrm>
          <a:prstGeom prst="rect">
            <a:avLst/>
          </a:prstGeom>
        </p:spPr>
      </p:pic>
      <p:pic>
        <p:nvPicPr>
          <p:cNvPr id="14" name="Content Placeholder 3" descr="Drawing of mirror frames"/>
          <p:cNvPicPr>
            <a:picLocks noChangeAspect="1"/>
          </p:cNvPicPr>
          <p:nvPr/>
        </p:nvPicPr>
        <p:blipFill>
          <a:blip r:embed="rId4" cstate="screen">
            <a:clrChange>
              <a:clrFrom>
                <a:srgbClr val="FFFFFF"/>
              </a:clrFrom>
              <a:clrTo>
                <a:srgbClr val="FFFFFF">
                  <a:alpha val="0"/>
                </a:srgbClr>
              </a:clrTo>
            </a:clrChange>
          </a:blip>
          <a:srcRect/>
          <a:stretch>
            <a:fillRect/>
          </a:stretch>
        </p:blipFill>
        <p:spPr>
          <a:xfrm>
            <a:off x="1066800" y="1295400"/>
            <a:ext cx="2971800" cy="2307516"/>
          </a:xfrm>
          <a:prstGeom prst="rect">
            <a:avLst/>
          </a:prstGeom>
        </p:spPr>
      </p:pic>
      <p:pic>
        <p:nvPicPr>
          <p:cNvPr id="16" name="Content Placeholder 3" descr="Drawing of mirror frames"/>
          <p:cNvPicPr>
            <a:picLocks noChangeAspect="1"/>
          </p:cNvPicPr>
          <p:nvPr/>
        </p:nvPicPr>
        <p:blipFill>
          <a:blip r:embed="rId5" cstate="screen">
            <a:clrChange>
              <a:clrFrom>
                <a:srgbClr val="FFFFFF"/>
              </a:clrFrom>
              <a:clrTo>
                <a:srgbClr val="FFFFFF">
                  <a:alpha val="0"/>
                </a:srgbClr>
              </a:clrTo>
            </a:clrChange>
          </a:blip>
          <a:srcRect/>
          <a:stretch>
            <a:fillRect/>
          </a:stretch>
        </p:blipFill>
        <p:spPr>
          <a:xfrm>
            <a:off x="4419600" y="1371600"/>
            <a:ext cx="3886200" cy="4800600"/>
          </a:xfrm>
          <a:prstGeom prst="rect">
            <a:avLst/>
          </a:prstGeom>
        </p:spPr>
      </p:pic>
      <p:pic>
        <p:nvPicPr>
          <p:cNvPr id="9" name="Picture 4" descr="U of A Division of Agriculture Research and Extension University of Arkansas System"/>
          <p:cNvPicPr>
            <a:picLocks noChangeAspect="1" noChangeArrowheads="1"/>
          </p:cNvPicPr>
          <p:nvPr/>
        </p:nvPicPr>
        <p:blipFill>
          <a:blip r:embed="rId6"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Content Placeholder 3" descr="Drawing of mirror frames"/>
          <p:cNvPicPr>
            <a:picLocks noChangeAspect="1"/>
          </p:cNvPicPr>
          <p:nvPr/>
        </p:nvPicPr>
        <p:blipFill>
          <a:blip r:embed="rId3" cstate="screen">
            <a:clrChange>
              <a:clrFrom>
                <a:srgbClr val="FFFFFF"/>
              </a:clrFrom>
              <a:clrTo>
                <a:srgbClr val="FFFFFF">
                  <a:alpha val="0"/>
                </a:srgbClr>
              </a:clrTo>
            </a:clrChange>
          </a:blip>
          <a:srcRect/>
          <a:stretch>
            <a:fillRect/>
          </a:stretch>
        </p:blipFill>
        <p:spPr>
          <a:xfrm>
            <a:off x="914400" y="3810000"/>
            <a:ext cx="3429000" cy="2922627"/>
          </a:xfrm>
          <a:prstGeom prst="rect">
            <a:avLst/>
          </a:prstGeom>
        </p:spPr>
      </p:pic>
      <p:pic>
        <p:nvPicPr>
          <p:cNvPr id="14" name="Content Placeholder 3" descr="Drawing of mirror frames"/>
          <p:cNvPicPr>
            <a:picLocks noChangeAspect="1"/>
          </p:cNvPicPr>
          <p:nvPr/>
        </p:nvPicPr>
        <p:blipFill>
          <a:blip r:embed="rId4" cstate="screen">
            <a:clrChange>
              <a:clrFrom>
                <a:srgbClr val="FFFFFF"/>
              </a:clrFrom>
              <a:clrTo>
                <a:srgbClr val="FFFFFF">
                  <a:alpha val="0"/>
                </a:srgbClr>
              </a:clrTo>
            </a:clrChange>
          </a:blip>
          <a:srcRect/>
          <a:stretch>
            <a:fillRect/>
          </a:stretch>
        </p:blipFill>
        <p:spPr>
          <a:xfrm>
            <a:off x="1066800" y="1295400"/>
            <a:ext cx="2971800" cy="2307516"/>
          </a:xfrm>
          <a:prstGeom prst="rect">
            <a:avLst/>
          </a:prstGeom>
        </p:spPr>
      </p:pic>
      <p:pic>
        <p:nvPicPr>
          <p:cNvPr id="16" name="Content Placeholder 3" descr="Drawing of mirror frames"/>
          <p:cNvPicPr>
            <a:picLocks noChangeAspect="1"/>
          </p:cNvPicPr>
          <p:nvPr/>
        </p:nvPicPr>
        <p:blipFill>
          <a:blip r:embed="rId5" cstate="screen">
            <a:clrChange>
              <a:clrFrom>
                <a:srgbClr val="FFFFFF"/>
              </a:clrFrom>
              <a:clrTo>
                <a:srgbClr val="FFFFFF">
                  <a:alpha val="0"/>
                </a:srgbClr>
              </a:clrTo>
            </a:clrChange>
          </a:blip>
          <a:srcRect/>
          <a:stretch>
            <a:fillRect/>
          </a:stretch>
        </p:blipFill>
        <p:spPr>
          <a:xfrm>
            <a:off x="4419600" y="1371600"/>
            <a:ext cx="3886200" cy="4800600"/>
          </a:xfrm>
          <a:prstGeom prst="rect">
            <a:avLst/>
          </a:prstGeom>
        </p:spPr>
      </p:pic>
      <p:sp>
        <p:nvSpPr>
          <p:cNvPr id="18" name="TextBox 17"/>
          <p:cNvSpPr txBox="1"/>
          <p:nvPr/>
        </p:nvSpPr>
        <p:spPr>
          <a:xfrm>
            <a:off x="1371600" y="1752600"/>
            <a:ext cx="2286000" cy="1569660"/>
          </a:xfrm>
          <a:prstGeom prst="rect">
            <a:avLst/>
          </a:prstGeom>
          <a:noFill/>
        </p:spPr>
        <p:txBody>
          <a:bodyPr wrap="square" rtlCol="0">
            <a:spAutoFit/>
          </a:bodyPr>
          <a:lstStyle/>
          <a:p>
            <a:pPr algn="ctr"/>
            <a:r>
              <a:rPr lang="en-US" sz="2400" b="1" spc="-150" dirty="0" smtClean="0">
                <a:latin typeface="Corbel" pitchFamily="34" charset="0"/>
              </a:rPr>
              <a:t>Egocentrism</a:t>
            </a:r>
          </a:p>
          <a:p>
            <a:pPr algn="ctr"/>
            <a:r>
              <a:rPr lang="en-US" sz="2400" spc="-150" dirty="0" smtClean="0">
                <a:latin typeface="Corbel" pitchFamily="34" charset="0"/>
              </a:rPr>
              <a:t>We  focus  on  ourselves  and  our  needs.</a:t>
            </a:r>
            <a:endParaRPr lang="en-US" sz="2400" spc="-150" dirty="0">
              <a:latin typeface="Corbel" pitchFamily="34" charset="0"/>
            </a:endParaRPr>
          </a:p>
        </p:txBody>
      </p:sp>
      <p:pic>
        <p:nvPicPr>
          <p:cNvPr id="10" name="Picture 4" descr="U of A Division of Agriculture Research and Extension University of Arkansas System"/>
          <p:cNvPicPr>
            <a:picLocks noChangeAspect="1" noChangeArrowheads="1"/>
          </p:cNvPicPr>
          <p:nvPr/>
        </p:nvPicPr>
        <p:blipFill>
          <a:blip r:embed="rId6"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0"/>
            <a:ext cx="2743200" cy="707886"/>
          </a:xfrm>
          <a:prstGeom prst="rect">
            <a:avLst/>
          </a:prstGeom>
          <a:noFill/>
        </p:spPr>
        <p:txBody>
          <a:bodyPr wrap="square" rtlCol="0">
            <a:spAutoFit/>
          </a:bodyPr>
          <a:lstStyle/>
          <a:p>
            <a:r>
              <a:rPr lang="en-US" sz="4000" b="1" spc="-300" dirty="0" smtClean="0">
                <a:latin typeface="Corbel" pitchFamily="34" charset="0"/>
                <a:cs typeface="Tahoma" pitchFamily="34" charset="0"/>
              </a:rPr>
              <a:t>Getting  Our</a:t>
            </a:r>
          </a:p>
        </p:txBody>
      </p:sp>
      <p:sp>
        <p:nvSpPr>
          <p:cNvPr id="8" name="TextBox 7"/>
          <p:cNvSpPr txBox="1"/>
          <p:nvPr/>
        </p:nvSpPr>
        <p:spPr>
          <a:xfrm>
            <a:off x="762000" y="381000"/>
            <a:ext cx="2667000" cy="707886"/>
          </a:xfrm>
          <a:prstGeom prst="rect">
            <a:avLst/>
          </a:prstGeom>
          <a:noFill/>
        </p:spPr>
        <p:txBody>
          <a:bodyPr wrap="square" rtlCol="0">
            <a:spAutoFit/>
          </a:bodyPr>
          <a:lstStyle/>
          <a:p>
            <a:r>
              <a:rPr lang="en-US" sz="4000" b="1" spc="-300" dirty="0" smtClean="0">
                <a:solidFill>
                  <a:srgbClr val="CC0000"/>
                </a:solidFill>
                <a:latin typeface="Corbel" pitchFamily="34" charset="0"/>
                <a:cs typeface="Tahoma" pitchFamily="34" charset="0"/>
              </a:rPr>
              <a:t>Hearts</a:t>
            </a:r>
            <a:r>
              <a:rPr lang="en-US" sz="4000" b="1" spc="-300" dirty="0" smtClean="0">
                <a:latin typeface="Corbel" pitchFamily="34" charset="0"/>
                <a:cs typeface="Tahoma" pitchFamily="34" charset="0"/>
              </a:rPr>
              <a:t>  Right</a:t>
            </a:r>
            <a:endParaRPr lang="en-US" sz="4000" b="1" spc="-300" dirty="0">
              <a:latin typeface="Corbel" pitchFamily="34" charset="0"/>
              <a:cs typeface="Tahoma" pitchFamily="34" charset="0"/>
            </a:endParaRPr>
          </a:p>
        </p:txBody>
      </p:sp>
      <p:cxnSp>
        <p:nvCxnSpPr>
          <p:cNvPr id="13" name="Straight Connector 12"/>
          <p:cNvCxnSpPr/>
          <p:nvPr/>
        </p:nvCxnSpPr>
        <p:spPr>
          <a:xfrm>
            <a:off x="152400" y="1066800"/>
            <a:ext cx="8763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Content Placeholder 3" descr="Drawing of mirror frames"/>
          <p:cNvPicPr>
            <a:picLocks noChangeAspect="1"/>
          </p:cNvPicPr>
          <p:nvPr/>
        </p:nvPicPr>
        <p:blipFill>
          <a:blip r:embed="rId3" cstate="screen">
            <a:clrChange>
              <a:clrFrom>
                <a:srgbClr val="FFFFFF"/>
              </a:clrFrom>
              <a:clrTo>
                <a:srgbClr val="FFFFFF">
                  <a:alpha val="0"/>
                </a:srgbClr>
              </a:clrTo>
            </a:clrChange>
          </a:blip>
          <a:srcRect/>
          <a:stretch>
            <a:fillRect/>
          </a:stretch>
        </p:blipFill>
        <p:spPr>
          <a:xfrm>
            <a:off x="914400" y="3810000"/>
            <a:ext cx="3429000" cy="2922627"/>
          </a:xfrm>
          <a:prstGeom prst="rect">
            <a:avLst/>
          </a:prstGeom>
        </p:spPr>
      </p:pic>
      <p:pic>
        <p:nvPicPr>
          <p:cNvPr id="14" name="Content Placeholder 3" descr="Drawing of mirror frames"/>
          <p:cNvPicPr>
            <a:picLocks noChangeAspect="1"/>
          </p:cNvPicPr>
          <p:nvPr/>
        </p:nvPicPr>
        <p:blipFill>
          <a:blip r:embed="rId4" cstate="screen">
            <a:clrChange>
              <a:clrFrom>
                <a:srgbClr val="FFFFFF"/>
              </a:clrFrom>
              <a:clrTo>
                <a:srgbClr val="FFFFFF">
                  <a:alpha val="0"/>
                </a:srgbClr>
              </a:clrTo>
            </a:clrChange>
          </a:blip>
          <a:srcRect/>
          <a:stretch>
            <a:fillRect/>
          </a:stretch>
        </p:blipFill>
        <p:spPr>
          <a:xfrm>
            <a:off x="1066800" y="1295400"/>
            <a:ext cx="2971800" cy="2307516"/>
          </a:xfrm>
          <a:prstGeom prst="rect">
            <a:avLst/>
          </a:prstGeom>
        </p:spPr>
      </p:pic>
      <p:pic>
        <p:nvPicPr>
          <p:cNvPr id="16" name="Content Placeholder 3" descr="Drawing of mirror frames"/>
          <p:cNvPicPr>
            <a:picLocks noChangeAspect="1"/>
          </p:cNvPicPr>
          <p:nvPr/>
        </p:nvPicPr>
        <p:blipFill>
          <a:blip r:embed="rId5" cstate="screen">
            <a:clrChange>
              <a:clrFrom>
                <a:srgbClr val="FFFFFF"/>
              </a:clrFrom>
              <a:clrTo>
                <a:srgbClr val="FFFFFF">
                  <a:alpha val="0"/>
                </a:srgbClr>
              </a:clrTo>
            </a:clrChange>
          </a:blip>
          <a:srcRect/>
          <a:stretch>
            <a:fillRect/>
          </a:stretch>
        </p:blipFill>
        <p:spPr>
          <a:xfrm>
            <a:off x="4419600" y="1371600"/>
            <a:ext cx="3886200" cy="4800600"/>
          </a:xfrm>
          <a:prstGeom prst="rect">
            <a:avLst/>
          </a:prstGeom>
        </p:spPr>
      </p:pic>
      <p:sp>
        <p:nvSpPr>
          <p:cNvPr id="18" name="TextBox 17"/>
          <p:cNvSpPr txBox="1"/>
          <p:nvPr/>
        </p:nvSpPr>
        <p:spPr>
          <a:xfrm>
            <a:off x="1371600" y="1752600"/>
            <a:ext cx="2286000" cy="1569660"/>
          </a:xfrm>
          <a:prstGeom prst="rect">
            <a:avLst/>
          </a:prstGeom>
          <a:noFill/>
        </p:spPr>
        <p:txBody>
          <a:bodyPr wrap="square" rtlCol="0">
            <a:spAutoFit/>
          </a:bodyPr>
          <a:lstStyle/>
          <a:p>
            <a:pPr algn="ctr"/>
            <a:r>
              <a:rPr lang="en-US" sz="2400" b="1" spc="-150" dirty="0" smtClean="0">
                <a:latin typeface="Corbel" pitchFamily="34" charset="0"/>
              </a:rPr>
              <a:t>Egocentrism</a:t>
            </a:r>
          </a:p>
          <a:p>
            <a:pPr algn="ctr"/>
            <a:r>
              <a:rPr lang="en-US" sz="2400" spc="-150" dirty="0" smtClean="0">
                <a:latin typeface="Corbel" pitchFamily="34" charset="0"/>
              </a:rPr>
              <a:t>We  focus  on  ourselves  and  our  needs.</a:t>
            </a:r>
            <a:endParaRPr lang="en-US" sz="2400" spc="-150" dirty="0">
              <a:latin typeface="Corbel" pitchFamily="34" charset="0"/>
            </a:endParaRPr>
          </a:p>
        </p:txBody>
      </p:sp>
      <p:sp>
        <p:nvSpPr>
          <p:cNvPr id="19" name="TextBox 18"/>
          <p:cNvSpPr txBox="1"/>
          <p:nvPr/>
        </p:nvSpPr>
        <p:spPr>
          <a:xfrm>
            <a:off x="4876800" y="1905000"/>
            <a:ext cx="2743200" cy="3416320"/>
          </a:xfrm>
          <a:prstGeom prst="rect">
            <a:avLst/>
          </a:prstGeom>
          <a:noFill/>
        </p:spPr>
        <p:txBody>
          <a:bodyPr wrap="square" rtlCol="0">
            <a:spAutoFit/>
          </a:bodyPr>
          <a:lstStyle/>
          <a:p>
            <a:pPr algn="ctr"/>
            <a:r>
              <a:rPr lang="en-US" sz="2400" b="1" spc="-150" dirty="0" smtClean="0">
                <a:latin typeface="Corbel" pitchFamily="34" charset="0"/>
              </a:rPr>
              <a:t>Fundamental  Attribution  Bias</a:t>
            </a:r>
          </a:p>
          <a:p>
            <a:pPr algn="ctr"/>
            <a:r>
              <a:rPr lang="en-US" sz="2400" spc="-150" dirty="0" smtClean="0">
                <a:latin typeface="Corbel" pitchFamily="34" charset="0"/>
              </a:rPr>
              <a:t>We  tend  to  excuse  our  mistakes  and  faults  because  of  our  circumstances  while  blaming  others’  misdeeds  on  their  bad  character.</a:t>
            </a:r>
            <a:endParaRPr lang="en-US" sz="2400" spc="-150" dirty="0">
              <a:latin typeface="Corbel" pitchFamily="34" charset="0"/>
            </a:endParaRPr>
          </a:p>
        </p:txBody>
      </p:sp>
      <p:pic>
        <p:nvPicPr>
          <p:cNvPr id="11" name="Picture 4" descr="U of A Division of Agriculture Research and Extension University of Arkansas System"/>
          <p:cNvPicPr>
            <a:picLocks noChangeAspect="1" noChangeArrowheads="1"/>
          </p:cNvPicPr>
          <p:nvPr/>
        </p:nvPicPr>
        <p:blipFill>
          <a:blip r:embed="rId6" cstate="screen"/>
          <a:srcRect/>
          <a:stretch>
            <a:fillRect/>
          </a:stretch>
        </p:blipFill>
        <p:spPr bwMode="auto">
          <a:xfrm>
            <a:off x="7391400" y="152400"/>
            <a:ext cx="1447800" cy="82764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1644</TotalTime>
  <Words>6679</Words>
  <Application>Microsoft Office PowerPoint</Application>
  <PresentationFormat>On-screen Show (4:3)</PresentationFormat>
  <Paragraphs>577</Paragraphs>
  <Slides>44</Slides>
  <Notes>44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UAEX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Our Hearts Right Lesson Guide (PowerPoint)</dc:title>
  <dc:subject>Getting Our Hearts Right Lesson Guide (PowerPoint)</dc:subject>
  <dc:creator>Wally Goddard and James Marshall</dc:creator>
  <cp:keywords>arkansas,division,agriculture,family,hearts,right,lesson guide,better relationships</cp:keywords>
  <cp:lastModifiedBy>uaex</cp:lastModifiedBy>
  <cp:revision>123</cp:revision>
  <dcterms:created xsi:type="dcterms:W3CDTF">2012-12-17T20:31:27Z</dcterms:created>
  <dcterms:modified xsi:type="dcterms:W3CDTF">2013-10-22T20:17:31Z</dcterms:modified>
</cp:coreProperties>
</file>